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1" r:id="rId6"/>
    <p:sldId id="372" r:id="rId7"/>
    <p:sldId id="373" r:id="rId8"/>
    <p:sldId id="263" r:id="rId9"/>
    <p:sldId id="260" r:id="rId10"/>
    <p:sldId id="268" r:id="rId11"/>
    <p:sldId id="262" r:id="rId12"/>
    <p:sldId id="264" r:id="rId13"/>
    <p:sldId id="393" r:id="rId14"/>
    <p:sldId id="265" r:id="rId15"/>
    <p:sldId id="266" r:id="rId16"/>
    <p:sldId id="281" r:id="rId17"/>
    <p:sldId id="267" r:id="rId18"/>
    <p:sldId id="278" r:id="rId19"/>
    <p:sldId id="279" r:id="rId20"/>
    <p:sldId id="280" r:id="rId21"/>
    <p:sldId id="269" r:id="rId22"/>
    <p:sldId id="271" r:id="rId23"/>
    <p:sldId id="272" r:id="rId24"/>
    <p:sldId id="274" r:id="rId25"/>
    <p:sldId id="275" r:id="rId26"/>
    <p:sldId id="270" r:id="rId27"/>
    <p:sldId id="273" r:id="rId28"/>
    <p:sldId id="276" r:id="rId29"/>
    <p:sldId id="377" r:id="rId30"/>
    <p:sldId id="378" r:id="rId31"/>
    <p:sldId id="282" r:id="rId32"/>
    <p:sldId id="283" r:id="rId33"/>
    <p:sldId id="284" r:id="rId34"/>
    <p:sldId id="285" r:id="rId35"/>
    <p:sldId id="286" r:id="rId36"/>
    <p:sldId id="287" r:id="rId37"/>
    <p:sldId id="289" r:id="rId38"/>
    <p:sldId id="288" r:id="rId39"/>
    <p:sldId id="293" r:id="rId40"/>
    <p:sldId id="302" r:id="rId41"/>
    <p:sldId id="301" r:id="rId42"/>
    <p:sldId id="300" r:id="rId43"/>
    <p:sldId id="297" r:id="rId44"/>
    <p:sldId id="299" r:id="rId45"/>
    <p:sldId id="298" r:id="rId46"/>
    <p:sldId id="290" r:id="rId47"/>
    <p:sldId id="295" r:id="rId48"/>
    <p:sldId id="296" r:id="rId49"/>
    <p:sldId id="322" r:id="rId50"/>
    <p:sldId id="303" r:id="rId51"/>
    <p:sldId id="374" r:id="rId52"/>
    <p:sldId id="324" r:id="rId53"/>
    <p:sldId id="380" r:id="rId54"/>
    <p:sldId id="381" r:id="rId55"/>
    <p:sldId id="323" r:id="rId56"/>
    <p:sldId id="304" r:id="rId57"/>
    <p:sldId id="330" r:id="rId58"/>
    <p:sldId id="326" r:id="rId59"/>
    <p:sldId id="329" r:id="rId60"/>
    <p:sldId id="325" r:id="rId61"/>
    <p:sldId id="327" r:id="rId62"/>
    <p:sldId id="305" r:id="rId63"/>
    <p:sldId id="306" r:id="rId64"/>
    <p:sldId id="382" r:id="rId65"/>
    <p:sldId id="383" r:id="rId66"/>
    <p:sldId id="384" r:id="rId67"/>
    <p:sldId id="328" r:id="rId68"/>
    <p:sldId id="375" r:id="rId69"/>
    <p:sldId id="365" r:id="rId70"/>
    <p:sldId id="395" r:id="rId71"/>
    <p:sldId id="396" r:id="rId72"/>
    <p:sldId id="385" r:id="rId73"/>
    <p:sldId id="386" r:id="rId74"/>
    <p:sldId id="387" r:id="rId75"/>
    <p:sldId id="388" r:id="rId76"/>
    <p:sldId id="361" r:id="rId77"/>
    <p:sldId id="397" r:id="rId78"/>
    <p:sldId id="394" r:id="rId79"/>
    <p:sldId id="376" r:id="rId80"/>
    <p:sldId id="362" r:id="rId81"/>
    <p:sldId id="363" r:id="rId82"/>
    <p:sldId id="364" r:id="rId83"/>
    <p:sldId id="307" r:id="rId84"/>
    <p:sldId id="308" r:id="rId85"/>
    <p:sldId id="309" r:id="rId86"/>
    <p:sldId id="310" r:id="rId87"/>
    <p:sldId id="311" r:id="rId88"/>
    <p:sldId id="312" r:id="rId89"/>
    <p:sldId id="313" r:id="rId90"/>
    <p:sldId id="316" r:id="rId91"/>
    <p:sldId id="314" r:id="rId92"/>
    <p:sldId id="315" r:id="rId93"/>
    <p:sldId id="359" r:id="rId94"/>
    <p:sldId id="360" r:id="rId95"/>
    <p:sldId id="357" r:id="rId96"/>
    <p:sldId id="389" r:id="rId97"/>
    <p:sldId id="358" r:id="rId98"/>
    <p:sldId id="331" r:id="rId99"/>
    <p:sldId id="332" r:id="rId100"/>
    <p:sldId id="333" r:id="rId101"/>
    <p:sldId id="334" r:id="rId102"/>
    <p:sldId id="335" r:id="rId103"/>
    <p:sldId id="336" r:id="rId104"/>
    <p:sldId id="337" r:id="rId105"/>
    <p:sldId id="338" r:id="rId106"/>
    <p:sldId id="339" r:id="rId107"/>
    <p:sldId id="340" r:id="rId108"/>
    <p:sldId id="341" r:id="rId109"/>
    <p:sldId id="342" r:id="rId110"/>
    <p:sldId id="343" r:id="rId111"/>
    <p:sldId id="344" r:id="rId112"/>
    <p:sldId id="345" r:id="rId113"/>
    <p:sldId id="347" r:id="rId114"/>
    <p:sldId id="346" r:id="rId115"/>
    <p:sldId id="348" r:id="rId116"/>
    <p:sldId id="353" r:id="rId117"/>
    <p:sldId id="354" r:id="rId118"/>
    <p:sldId id="349" r:id="rId119"/>
    <p:sldId id="350" r:id="rId120"/>
    <p:sldId id="351" r:id="rId121"/>
    <p:sldId id="352" r:id="rId122"/>
    <p:sldId id="355" r:id="rId123"/>
    <p:sldId id="317" r:id="rId124"/>
    <p:sldId id="319" r:id="rId125"/>
    <p:sldId id="320" r:id="rId126"/>
    <p:sldId id="321" r:id="rId127"/>
    <p:sldId id="318" r:id="rId128"/>
    <p:sldId id="366" r:id="rId129"/>
    <p:sldId id="390" r:id="rId130"/>
    <p:sldId id="367" r:id="rId131"/>
    <p:sldId id="391" r:id="rId132"/>
    <p:sldId id="368" r:id="rId133"/>
    <p:sldId id="392" r:id="rId134"/>
    <p:sldId id="371" r:id="rId135"/>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pt-BR" smtClean="0"/>
              <a:t>Clique para editar o título mestre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4C5098E7-BB1A-40A0-B4E6-3A66C38275E1}" type="datetimeFigureOut">
              <a:rPr lang="pt-BR" smtClean="0"/>
              <a:t>22/05/2015</a:t>
            </a:fld>
            <a:endParaRPr lang="pt-BR"/>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pt-BR"/>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FB54A442-3526-405F-B53C-7A2F10C1A640}" type="slidenum">
              <a:rPr lang="pt-BR" smtClean="0"/>
              <a:t>‹nº›</a:t>
            </a:fld>
            <a:endParaRPr lang="pt-BR"/>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22/05/2015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pt-BR" smtClean="0"/>
              <a:t>Clique para editar o título mestre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22/05/2015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4C5098E7-BB1A-40A0-B4E6-3A66C38275E1}" type="datetimeFigureOut">
              <a:rPr lang="pt-BR" smtClean="0"/>
              <a:t>22/05/2015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pt-BR" smtClean="0"/>
              <a:t>Clique para editar o título mestre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C5098E7-BB1A-40A0-B4E6-3A66C38275E1}" type="datetimeFigureOut">
              <a:rPr lang="pt-BR" smtClean="0"/>
              <a:t>22/05/2015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22/05/2015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
        <p:nvSpPr>
          <p:cNvPr id="9" name="Content Placeholder 8"/>
          <p:cNvSpPr>
            <a:spLocks noGrp="1"/>
          </p:cNvSpPr>
          <p:nvPr>
            <p:ph sz="quarter" idx="13"/>
          </p:nvPr>
        </p:nvSpPr>
        <p:spPr>
          <a:xfrm>
            <a:off x="1042416" y="2313432"/>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4C5098E7-BB1A-40A0-B4E6-3A66C38275E1}" type="datetimeFigureOut">
              <a:rPr lang="pt-BR" smtClean="0"/>
              <a:t>22/05/2015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Date Placeholder 2"/>
          <p:cNvSpPr>
            <a:spLocks noGrp="1"/>
          </p:cNvSpPr>
          <p:nvPr>
            <p:ph type="dt" sz="half" idx="10"/>
          </p:nvPr>
        </p:nvSpPr>
        <p:spPr/>
        <p:txBody>
          <a:bodyPr/>
          <a:lstStyle/>
          <a:p>
            <a:fld id="{4C5098E7-BB1A-40A0-B4E6-3A66C38275E1}" type="datetimeFigureOut">
              <a:rPr lang="pt-BR" smtClean="0"/>
              <a:t>22/05/2015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5098E7-BB1A-40A0-B4E6-3A66C38275E1}" type="datetimeFigureOut">
              <a:rPr lang="pt-BR" smtClean="0"/>
              <a:t>22/05/2015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22/05/2015</a:t>
            </a:fld>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pt-BR" smtClean="0"/>
              <a:t>Clique para editar o título mestre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pt-BR" smtClean="0"/>
              <a:t>Clique para editar o título mestre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4C5098E7-BB1A-40A0-B4E6-3A66C38275E1}" type="datetimeFigureOut">
              <a:rPr lang="pt-BR" smtClean="0"/>
              <a:t>22/05/2015</a:t>
            </a:fld>
            <a:endParaRPr lang="pt-BR"/>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4C5098E7-BB1A-40A0-B4E6-3A66C38275E1}" type="datetimeFigureOut">
              <a:rPr lang="pt-BR" smtClean="0"/>
              <a:t>22/05/2015</a:t>
            </a:fld>
            <a:endParaRPr lang="pt-BR"/>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pt-BR"/>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FB54A442-3526-405F-B53C-7A2F10C1A640}" type="slidenum">
              <a:rPr lang="pt-BR" smtClean="0"/>
              <a:t>‹nº›</a:t>
            </a:fld>
            <a:endParaRPr lang="pt-B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hyperlink" Target="https://github.com/apedrina/altaperformance.git"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alissonpedrina.wordpress.com/" TargetMode="External"/><Relationship Id="rId2" Type="http://schemas.openxmlformats.org/officeDocument/2006/relationships/hyperlink" Target="mailto:pedrina.alisson@gmail.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jpe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15.jpeg"/><Relationship Id="rId10" Type="http://schemas.openxmlformats.org/officeDocument/2006/relationships/image" Target="../media/image20.gif"/><Relationship Id="rId4" Type="http://schemas.openxmlformats.org/officeDocument/2006/relationships/image" Target="../media/image14.jpeg"/><Relationship Id="rId9" Type="http://schemas.openxmlformats.org/officeDocument/2006/relationships/image" Target="../media/image1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gif"/><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pt-BR" dirty="0" smtClean="0"/>
              <a:t>Alta Performance com Java</a:t>
            </a:r>
            <a:endParaRPr lang="pt-BR" dirty="0"/>
          </a:p>
        </p:txBody>
      </p:sp>
      <p:sp>
        <p:nvSpPr>
          <p:cNvPr id="3" name="Subtítulo 2"/>
          <p:cNvSpPr>
            <a:spLocks noGrp="1"/>
          </p:cNvSpPr>
          <p:nvPr>
            <p:ph type="subTitle" idx="1"/>
          </p:nvPr>
        </p:nvSpPr>
        <p:spPr/>
        <p:txBody>
          <a:bodyPr/>
          <a:lstStyle/>
          <a:p>
            <a:r>
              <a:rPr lang="pt-BR" dirty="0" smtClean="0"/>
              <a:t>Java OO com Alta Performance</a:t>
            </a:r>
            <a:endParaRPr lang="pt-BR" dirty="0"/>
          </a:p>
        </p:txBody>
      </p:sp>
    </p:spTree>
    <p:extLst>
      <p:ext uri="{BB962C8B-B14F-4D97-AF65-F5344CB8AC3E}">
        <p14:creationId xmlns:p14="http://schemas.microsoft.com/office/powerpoint/2010/main" val="1858073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472568"/>
            <a:ext cx="6777037" cy="3211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20230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Weak</a:t>
            </a:r>
            <a:endParaRPr lang="pt-BR" dirty="0"/>
          </a:p>
        </p:txBody>
      </p:sp>
      <p:sp>
        <p:nvSpPr>
          <p:cNvPr id="3" name="Espaço Reservado para Conteúdo 2"/>
          <p:cNvSpPr>
            <a:spLocks noGrp="1"/>
          </p:cNvSpPr>
          <p:nvPr>
            <p:ph idx="1"/>
          </p:nvPr>
        </p:nvSpPr>
        <p:spPr/>
        <p:txBody>
          <a:bodyPr/>
          <a:lstStyle/>
          <a:p>
            <a:endParaRPr lang="pt-B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401788"/>
            <a:ext cx="5448300" cy="361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541987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Soft</a:t>
            </a:r>
            <a:endParaRPr lang="pt-BR" dirty="0"/>
          </a:p>
        </p:txBody>
      </p:sp>
      <p:sp>
        <p:nvSpPr>
          <p:cNvPr id="3" name="Espaço Reservado para Conteúdo 2"/>
          <p:cNvSpPr>
            <a:spLocks noGrp="1"/>
          </p:cNvSpPr>
          <p:nvPr>
            <p:ph idx="1"/>
          </p:nvPr>
        </p:nvSpPr>
        <p:spPr>
          <a:xfrm>
            <a:off x="539552" y="5733256"/>
            <a:ext cx="4392488" cy="720080"/>
          </a:xfrm>
        </p:spPr>
        <p:txBody>
          <a:bodyPr>
            <a:normAutofit/>
          </a:bodyPr>
          <a:lstStyle/>
          <a:p>
            <a:r>
              <a:rPr lang="pt-BR" sz="1800" dirty="0"/>
              <a:t>-</a:t>
            </a:r>
            <a:r>
              <a:rPr lang="pt-BR" sz="1800" dirty="0" err="1"/>
              <a:t>XX:SoftRefLRUPolicyMSPerMB</a:t>
            </a:r>
            <a:r>
              <a:rPr lang="pt-BR" sz="1800" dirty="0"/>
              <a:t>=&lt;N&gt;</a:t>
            </a:r>
          </a:p>
          <a:p>
            <a:endParaRPr lang="pt-BR" sz="18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052736"/>
            <a:ext cx="5105400" cy="458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321410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Soft</a:t>
            </a:r>
            <a:endParaRPr lang="pt-BR" dirty="0"/>
          </a:p>
        </p:txBody>
      </p:sp>
      <p:sp>
        <p:nvSpPr>
          <p:cNvPr id="3" name="Espaço Reservado para Conteúdo 2"/>
          <p:cNvSpPr>
            <a:spLocks noGrp="1"/>
          </p:cNvSpPr>
          <p:nvPr>
            <p:ph idx="1"/>
          </p:nvPr>
        </p:nvSpPr>
        <p:spPr/>
        <p:txBody>
          <a:bodyPr/>
          <a:lstStyle/>
          <a:p>
            <a:endParaRPr lang="pt-B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44" y="2434630"/>
            <a:ext cx="7535172" cy="2722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480247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Phantom</a:t>
            </a:r>
            <a:endParaRPr lang="pt-BR" dirty="0"/>
          </a:p>
        </p:txBody>
      </p:sp>
      <p:sp>
        <p:nvSpPr>
          <p:cNvPr id="3" name="Espaço Reservado para Conteúdo 2"/>
          <p:cNvSpPr>
            <a:spLocks noGrp="1"/>
          </p:cNvSpPr>
          <p:nvPr>
            <p:ph idx="1"/>
          </p:nvPr>
        </p:nvSpPr>
        <p:spPr/>
        <p:txBody>
          <a:bodyPr/>
          <a:lstStyle/>
          <a:p>
            <a:endParaRPr lang="pt-B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191469"/>
            <a:ext cx="6553200"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290663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Finalize - Guardian</a:t>
            </a:r>
            <a:endParaRPr lang="pt-BR" dirty="0"/>
          </a:p>
        </p:txBody>
      </p:sp>
      <p:sp>
        <p:nvSpPr>
          <p:cNvPr id="3" name="Espaço Reservado para Conteúdo 2"/>
          <p:cNvSpPr>
            <a:spLocks noGrp="1"/>
          </p:cNvSpPr>
          <p:nvPr>
            <p:ph idx="1"/>
          </p:nvPr>
        </p:nvSpPr>
        <p:spPr/>
        <p:txBody>
          <a:bodyPr/>
          <a:lstStyle/>
          <a:p>
            <a:endParaRPr lang="pt-B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348880"/>
            <a:ext cx="5009950"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961702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FileInputStream</a:t>
            </a:r>
            <a:endParaRPr lang="pt-BR" dirty="0"/>
          </a:p>
        </p:txBody>
      </p:sp>
      <p:sp>
        <p:nvSpPr>
          <p:cNvPr id="3" name="Espaço Reservado para Conteúdo 2"/>
          <p:cNvSpPr>
            <a:spLocks noGrp="1"/>
          </p:cNvSpPr>
          <p:nvPr>
            <p:ph idx="1"/>
          </p:nvPr>
        </p:nvSpPr>
        <p:spPr/>
        <p:txBody>
          <a:bodyPr/>
          <a:lstStyle/>
          <a:p>
            <a:endParaRPr lang="pt-B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420888"/>
            <a:ext cx="6702814"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585188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Chain </a:t>
            </a:r>
            <a:r>
              <a:rPr lang="pt-BR" dirty="0" err="1" smtClean="0"/>
              <a:t>of</a:t>
            </a:r>
            <a:r>
              <a:rPr lang="pt-BR" dirty="0" smtClean="0"/>
              <a:t> </a:t>
            </a:r>
            <a:r>
              <a:rPr lang="pt-BR" dirty="0" err="1" smtClean="0"/>
              <a:t>finalazers</a:t>
            </a:r>
            <a:endParaRPr lang="pt-BR" dirty="0"/>
          </a:p>
        </p:txBody>
      </p:sp>
      <p:sp>
        <p:nvSpPr>
          <p:cNvPr id="3" name="Espaço Reservado para Conteúdo 2"/>
          <p:cNvSpPr>
            <a:spLocks noGrp="1"/>
          </p:cNvSpPr>
          <p:nvPr>
            <p:ph idx="1"/>
          </p:nvPr>
        </p:nvSpPr>
        <p:spPr/>
        <p:txBody>
          <a:bodyPr/>
          <a:lstStyle/>
          <a:p>
            <a:endParaRPr lang="pt-B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6776753"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113718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Method</a:t>
            </a:r>
            <a:r>
              <a:rPr lang="pt-BR" dirty="0" smtClean="0"/>
              <a:t> </a:t>
            </a:r>
            <a:r>
              <a:rPr lang="pt-BR" dirty="0" err="1" smtClean="0"/>
              <a:t>factory</a:t>
            </a:r>
            <a:r>
              <a:rPr lang="pt-BR" dirty="0" smtClean="0"/>
              <a:t> /</a:t>
            </a:r>
            <a:r>
              <a:rPr lang="pt-BR" dirty="0" err="1" smtClean="0"/>
              <a:t>Flyweight</a:t>
            </a:r>
            <a:endParaRPr lang="pt-BR" dirty="0"/>
          </a:p>
        </p:txBody>
      </p:sp>
      <p:sp>
        <p:nvSpPr>
          <p:cNvPr id="3" name="Espaço Reservado para Conteúdo 2"/>
          <p:cNvSpPr>
            <a:spLocks noGrp="1"/>
          </p:cNvSpPr>
          <p:nvPr>
            <p:ph idx="1"/>
          </p:nvPr>
        </p:nvSpPr>
        <p:spPr/>
        <p:txBody>
          <a:bodyPr/>
          <a:lstStyle/>
          <a:p>
            <a:endParaRPr lang="pt-B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932834"/>
            <a:ext cx="7621948" cy="712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832474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No </a:t>
            </a:r>
            <a:r>
              <a:rPr lang="pt-BR" dirty="0" err="1" smtClean="0"/>
              <a:t>instanciable</a:t>
            </a:r>
            <a:r>
              <a:rPr lang="pt-BR" dirty="0" smtClean="0"/>
              <a:t> classes</a:t>
            </a:r>
            <a:endParaRPr lang="pt-BR" dirty="0"/>
          </a:p>
        </p:txBody>
      </p:sp>
      <p:sp>
        <p:nvSpPr>
          <p:cNvPr id="3" name="Espaço Reservado para Conteúdo 2"/>
          <p:cNvSpPr>
            <a:spLocks noGrp="1"/>
          </p:cNvSpPr>
          <p:nvPr>
            <p:ph idx="1"/>
          </p:nvPr>
        </p:nvSpPr>
        <p:spPr/>
        <p:txBody>
          <a:bodyPr/>
          <a:lstStyle/>
          <a:p>
            <a:r>
              <a:rPr lang="pt-BR" dirty="0" err="1" smtClean="0"/>
              <a:t>Math</a:t>
            </a:r>
            <a:endParaRPr lang="pt-BR" dirty="0" smtClean="0"/>
          </a:p>
          <a:p>
            <a:r>
              <a:rPr lang="pt-BR" dirty="0" err="1" smtClean="0"/>
              <a:t>Arrays</a:t>
            </a:r>
            <a:endParaRPr lang="pt-BR" dirty="0" smtClean="0"/>
          </a:p>
          <a:p>
            <a:r>
              <a:rPr lang="pt-BR" dirty="0" err="1" smtClean="0"/>
              <a:t>Collections</a:t>
            </a:r>
            <a:endParaRPr lang="pt-BR"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3284984"/>
            <a:ext cx="3419475"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057792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Lazy</a:t>
            </a:r>
            <a:r>
              <a:rPr lang="pt-BR" dirty="0" smtClean="0"/>
              <a:t> </a:t>
            </a:r>
            <a:r>
              <a:rPr lang="pt-BR" dirty="0" err="1" smtClean="0"/>
              <a:t>initialization</a:t>
            </a:r>
            <a:endParaRPr lang="pt-BR" dirty="0"/>
          </a:p>
        </p:txBody>
      </p:sp>
      <p:sp>
        <p:nvSpPr>
          <p:cNvPr id="3" name="Espaço Reservado para Conteúdo 2"/>
          <p:cNvSpPr>
            <a:spLocks noGrp="1"/>
          </p:cNvSpPr>
          <p:nvPr>
            <p:ph idx="1"/>
          </p:nvPr>
        </p:nvSpPr>
        <p:spPr/>
        <p:txBody>
          <a:bodyPr/>
          <a:lstStyle/>
          <a:p>
            <a:endParaRPr lang="pt-B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420888"/>
            <a:ext cx="6696744" cy="29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30424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Why</a:t>
            </a:r>
            <a:r>
              <a:rPr lang="pt-BR" dirty="0" smtClean="0"/>
              <a:t> OAK?</a:t>
            </a:r>
            <a:endParaRPr lang="pt-BR" dirty="0"/>
          </a:p>
        </p:txBody>
      </p:sp>
      <p:sp>
        <p:nvSpPr>
          <p:cNvPr id="3" name="Espaço Reservado para Conteúdo 2"/>
          <p:cNvSpPr>
            <a:spLocks noGrp="1"/>
          </p:cNvSpPr>
          <p:nvPr>
            <p:ph idx="1"/>
          </p:nvPr>
        </p:nvSpPr>
        <p:spPr/>
        <p:txBody>
          <a:bodyPr>
            <a:normAutofit/>
          </a:bodyPr>
          <a:lstStyle/>
          <a:p>
            <a:r>
              <a:rPr lang="en-US" dirty="0" smtClean="0"/>
              <a:t>Oak </a:t>
            </a:r>
            <a:r>
              <a:rPr lang="en-US" dirty="0"/>
              <a:t>is a symbol of strength and </a:t>
            </a:r>
            <a:r>
              <a:rPr lang="en-US" dirty="0" err="1"/>
              <a:t>choosen</a:t>
            </a:r>
            <a:r>
              <a:rPr lang="en-US" dirty="0"/>
              <a:t> as a national tree of many countries like U.S.A., France, Germany, Romania etc</a:t>
            </a:r>
            <a:r>
              <a:rPr lang="en-US" dirty="0" smtClean="0"/>
              <a:t>.</a:t>
            </a:r>
          </a:p>
          <a:p>
            <a:endParaRPr lang="en-US" dirty="0"/>
          </a:p>
          <a:p>
            <a:r>
              <a:rPr lang="en-US" dirty="0" smtClean="0"/>
              <a:t>In </a:t>
            </a:r>
            <a:r>
              <a:rPr lang="en-US" dirty="0"/>
              <a:t>1995, Oak was renamed as </a:t>
            </a:r>
            <a:r>
              <a:rPr lang="en-US" b="1" dirty="0"/>
              <a:t>"Java"</a:t>
            </a:r>
            <a:r>
              <a:rPr lang="en-US" dirty="0"/>
              <a:t> because it was already a trademark by Oak Technologies.</a:t>
            </a:r>
          </a:p>
          <a:p>
            <a:pPr marL="68580" indent="0">
              <a:buNone/>
            </a:pPr>
            <a:endParaRPr lang="pt-BR" dirty="0"/>
          </a:p>
        </p:txBody>
      </p:sp>
    </p:spTree>
    <p:extLst>
      <p:ext uri="{BB962C8B-B14F-4D97-AF65-F5344CB8AC3E}">
        <p14:creationId xmlns:p14="http://schemas.microsoft.com/office/powerpoint/2010/main" val="103457914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Singleton</a:t>
            </a:r>
            <a:endParaRPr lang="pt-BR" dirty="0"/>
          </a:p>
        </p:txBody>
      </p:sp>
      <p:sp>
        <p:nvSpPr>
          <p:cNvPr id="3" name="Espaço Reservado para Conteúdo 2"/>
          <p:cNvSpPr>
            <a:spLocks noGrp="1"/>
          </p:cNvSpPr>
          <p:nvPr>
            <p:ph idx="1"/>
          </p:nvPr>
        </p:nvSpPr>
        <p:spPr/>
        <p:txBody>
          <a:bodyPr/>
          <a:lstStyle/>
          <a:p>
            <a:endParaRPr lang="pt-B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402547"/>
            <a:ext cx="6789618" cy="2754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750498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Singleton</a:t>
            </a:r>
            <a:r>
              <a:rPr lang="pt-BR" dirty="0" smtClean="0"/>
              <a:t> </a:t>
            </a:r>
            <a:r>
              <a:rPr lang="pt-BR" dirty="0" err="1" smtClean="0"/>
              <a:t>enum</a:t>
            </a:r>
            <a:endParaRPr lang="pt-BR" dirty="0"/>
          </a:p>
        </p:txBody>
      </p:sp>
      <p:sp>
        <p:nvSpPr>
          <p:cNvPr id="3" name="Espaço Reservado para Conteúdo 2"/>
          <p:cNvSpPr>
            <a:spLocks noGrp="1"/>
          </p:cNvSpPr>
          <p:nvPr>
            <p:ph idx="1"/>
          </p:nvPr>
        </p:nvSpPr>
        <p:spPr/>
        <p:txBody>
          <a:bodyPr/>
          <a:lstStyle/>
          <a:p>
            <a:endParaRPr lang="pt-B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348880"/>
            <a:ext cx="6192688" cy="3686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254798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Thread local</a:t>
            </a:r>
            <a:endParaRPr lang="pt-BR" dirty="0"/>
          </a:p>
        </p:txBody>
      </p:sp>
      <p:sp>
        <p:nvSpPr>
          <p:cNvPr id="3" name="Espaço Reservado para Conteúdo 2"/>
          <p:cNvSpPr>
            <a:spLocks noGrp="1"/>
          </p:cNvSpPr>
          <p:nvPr>
            <p:ph idx="1"/>
          </p:nvPr>
        </p:nvSpPr>
        <p:spPr/>
        <p:txBody>
          <a:bodyPr/>
          <a:lstStyle/>
          <a:p>
            <a:endParaRPr lang="pt-B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348880"/>
            <a:ext cx="6104912"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672859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String</a:t>
            </a:r>
            <a:endParaRPr lang="pt-BR" dirty="0"/>
          </a:p>
        </p:txBody>
      </p:sp>
      <p:sp>
        <p:nvSpPr>
          <p:cNvPr id="3" name="Espaço Reservado para Conteúdo 2"/>
          <p:cNvSpPr>
            <a:spLocks noGrp="1"/>
          </p:cNvSpPr>
          <p:nvPr>
            <p:ph idx="1"/>
          </p:nvPr>
        </p:nvSpPr>
        <p:spPr/>
        <p:txBody>
          <a:bodyPr/>
          <a:lstStyle/>
          <a:p>
            <a:endParaRPr lang="pt-B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7913"/>
            <a:ext cx="5184576" cy="3461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84734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smtClean="0"/>
              <a:t>Micro</a:t>
            </a:r>
            <a:br>
              <a:rPr lang="pt-BR" dirty="0" smtClean="0"/>
            </a:br>
            <a:r>
              <a:rPr lang="pt-BR" dirty="0" smtClean="0"/>
              <a:t>benchmark </a:t>
            </a:r>
            <a:br>
              <a:rPr lang="pt-BR" dirty="0" smtClean="0"/>
            </a:br>
            <a:endParaRPr lang="pt-BR" dirty="0"/>
          </a:p>
        </p:txBody>
      </p:sp>
      <p:sp>
        <p:nvSpPr>
          <p:cNvPr id="5" name="Subtítulo 4"/>
          <p:cNvSpPr>
            <a:spLocks noGrp="1"/>
          </p:cNvSpPr>
          <p:nvPr>
            <p:ph type="subTitle" idx="1"/>
          </p:nvPr>
        </p:nvSpPr>
        <p:spPr/>
        <p:txBody>
          <a:bodyPr/>
          <a:lstStyle/>
          <a:p>
            <a:r>
              <a:rPr lang="pt-BR" dirty="0" smtClean="0"/>
              <a:t>JMH</a:t>
            </a:r>
            <a:endParaRPr lang="pt-BR" dirty="0"/>
          </a:p>
        </p:txBody>
      </p:sp>
    </p:spTree>
    <p:extLst>
      <p:ext uri="{BB962C8B-B14F-4D97-AF65-F5344CB8AC3E}">
        <p14:creationId xmlns:p14="http://schemas.microsoft.com/office/powerpoint/2010/main" val="330834970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Examples</a:t>
            </a:r>
            <a:r>
              <a:rPr lang="pt-BR" dirty="0" smtClean="0"/>
              <a:t> </a:t>
            </a:r>
            <a:r>
              <a:rPr lang="pt-BR" dirty="0" err="1" smtClean="0"/>
              <a:t>on</a:t>
            </a:r>
            <a:r>
              <a:rPr lang="pt-BR" dirty="0" smtClean="0"/>
              <a:t> JMH</a:t>
            </a:r>
            <a:endParaRPr lang="pt-BR" dirty="0"/>
          </a:p>
        </p:txBody>
      </p:sp>
      <p:sp>
        <p:nvSpPr>
          <p:cNvPr id="3" name="Espaço Reservado para Conteúdo 2"/>
          <p:cNvSpPr>
            <a:spLocks noGrp="1"/>
          </p:cNvSpPr>
          <p:nvPr>
            <p:ph idx="1"/>
          </p:nvPr>
        </p:nvSpPr>
        <p:spPr/>
        <p:txBody>
          <a:bodyPr/>
          <a:lstStyle/>
          <a:p>
            <a:r>
              <a:rPr lang="pt-BR" dirty="0">
                <a:hlinkClick r:id="rId2"/>
              </a:rPr>
              <a:t>https://</a:t>
            </a:r>
            <a:r>
              <a:rPr lang="pt-BR" dirty="0" smtClean="0">
                <a:hlinkClick r:id="rId2"/>
              </a:rPr>
              <a:t>github.com/apedrina/altaperformance.git</a:t>
            </a:r>
            <a:endParaRPr lang="pt-BR" dirty="0" smtClean="0"/>
          </a:p>
          <a:p>
            <a:r>
              <a:rPr lang="pt-BR" dirty="0" err="1" smtClean="0"/>
              <a:t>Jmh</a:t>
            </a:r>
            <a:r>
              <a:rPr lang="pt-BR" dirty="0" smtClean="0"/>
              <a:t> </a:t>
            </a:r>
            <a:r>
              <a:rPr lang="pt-BR" dirty="0" err="1" smtClean="0"/>
              <a:t>project</a:t>
            </a:r>
            <a:endParaRPr lang="pt-BR" dirty="0"/>
          </a:p>
        </p:txBody>
      </p:sp>
    </p:spTree>
    <p:extLst>
      <p:ext uri="{BB962C8B-B14F-4D97-AF65-F5344CB8AC3E}">
        <p14:creationId xmlns:p14="http://schemas.microsoft.com/office/powerpoint/2010/main" val="174379202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err="1" smtClean="0"/>
              <a:t>Application</a:t>
            </a:r>
            <a:r>
              <a:rPr lang="pt-BR" dirty="0" smtClean="0"/>
              <a:t> Web performance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45402154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Tips</a:t>
            </a:r>
            <a:endParaRPr lang="pt-BR" dirty="0"/>
          </a:p>
        </p:txBody>
      </p:sp>
      <p:sp>
        <p:nvSpPr>
          <p:cNvPr id="3" name="Espaço Reservado para Conteúdo 2"/>
          <p:cNvSpPr>
            <a:spLocks noGrp="1"/>
          </p:cNvSpPr>
          <p:nvPr>
            <p:ph idx="1"/>
          </p:nvPr>
        </p:nvSpPr>
        <p:spPr/>
        <p:txBody>
          <a:bodyPr/>
          <a:lstStyle/>
          <a:p>
            <a:r>
              <a:rPr lang="pt-BR" dirty="0" err="1" smtClean="0"/>
              <a:t>Compress</a:t>
            </a:r>
            <a:r>
              <a:rPr lang="pt-BR" dirty="0" smtClean="0"/>
              <a:t> </a:t>
            </a:r>
            <a:r>
              <a:rPr lang="pt-BR" dirty="0" err="1" smtClean="0"/>
              <a:t>the</a:t>
            </a:r>
            <a:r>
              <a:rPr lang="pt-BR" dirty="0" smtClean="0"/>
              <a:t> output</a:t>
            </a:r>
          </a:p>
          <a:p>
            <a:r>
              <a:rPr lang="pt-BR" dirty="0" smtClean="0"/>
              <a:t>Combine CSS </a:t>
            </a:r>
            <a:r>
              <a:rPr lang="pt-BR" dirty="0" err="1" smtClean="0"/>
              <a:t>and</a:t>
            </a:r>
            <a:r>
              <a:rPr lang="pt-BR" dirty="0" smtClean="0"/>
              <a:t> JS </a:t>
            </a:r>
            <a:r>
              <a:rPr lang="pt-BR" dirty="0" err="1" smtClean="0"/>
              <a:t>resources</a:t>
            </a:r>
            <a:endParaRPr lang="pt-BR" dirty="0" smtClean="0"/>
          </a:p>
          <a:p>
            <a:r>
              <a:rPr lang="pt-BR" dirty="0" err="1" smtClean="0"/>
              <a:t>Produce</a:t>
            </a:r>
            <a:r>
              <a:rPr lang="pt-BR" dirty="0" smtClean="0"/>
              <a:t> </a:t>
            </a:r>
            <a:r>
              <a:rPr lang="pt-BR" dirty="0" err="1" smtClean="0"/>
              <a:t>less</a:t>
            </a:r>
            <a:r>
              <a:rPr lang="pt-BR" dirty="0" smtClean="0"/>
              <a:t> </a:t>
            </a:r>
            <a:r>
              <a:rPr lang="pt-BR" dirty="0" err="1" smtClean="0"/>
              <a:t>whitspace</a:t>
            </a:r>
            <a:endParaRPr lang="pt-BR" dirty="0" smtClean="0"/>
          </a:p>
          <a:p>
            <a:r>
              <a:rPr lang="pt-BR" dirty="0" smtClean="0"/>
              <a:t>-</a:t>
            </a:r>
            <a:r>
              <a:rPr lang="pt-BR" dirty="0" err="1" smtClean="0"/>
              <a:t>Xss</a:t>
            </a:r>
            <a:r>
              <a:rPr lang="pt-BR" dirty="0" smtClean="0"/>
              <a:t> – thread </a:t>
            </a:r>
            <a:r>
              <a:rPr lang="pt-BR" dirty="0" err="1" smtClean="0"/>
              <a:t>stack</a:t>
            </a:r>
            <a:r>
              <a:rPr lang="pt-BR" dirty="0" smtClean="0"/>
              <a:t> </a:t>
            </a:r>
            <a:r>
              <a:rPr lang="pt-BR" dirty="0" err="1" smtClean="0"/>
              <a:t>size</a:t>
            </a:r>
            <a:endParaRPr lang="pt-BR" dirty="0"/>
          </a:p>
        </p:txBody>
      </p:sp>
    </p:spTree>
    <p:extLst>
      <p:ext uri="{BB962C8B-B14F-4D97-AF65-F5344CB8AC3E}">
        <p14:creationId xmlns:p14="http://schemas.microsoft.com/office/powerpoint/2010/main" val="172095367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Agent</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16698981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Github</a:t>
            </a:r>
            <a:r>
              <a:rPr lang="pt-BR" dirty="0" smtClean="0"/>
              <a:t>	</a:t>
            </a:r>
            <a:endParaRPr lang="pt-BR" dirty="0"/>
          </a:p>
        </p:txBody>
      </p:sp>
      <p:sp>
        <p:nvSpPr>
          <p:cNvPr id="3" name="Espaço Reservado para Conteúdo 2"/>
          <p:cNvSpPr>
            <a:spLocks noGrp="1"/>
          </p:cNvSpPr>
          <p:nvPr>
            <p:ph idx="1"/>
          </p:nvPr>
        </p:nvSpPr>
        <p:spPr/>
        <p:txBody>
          <a:bodyPr/>
          <a:lstStyle/>
          <a:p>
            <a:r>
              <a:rPr lang="pt-BR" dirty="0" smtClean="0"/>
              <a:t>Agent </a:t>
            </a:r>
            <a:r>
              <a:rPr lang="pt-BR" dirty="0" err="1" smtClean="0"/>
              <a:t>project</a:t>
            </a:r>
            <a:endParaRPr lang="pt-BR" dirty="0"/>
          </a:p>
        </p:txBody>
      </p:sp>
    </p:spTree>
    <p:extLst>
      <p:ext uri="{BB962C8B-B14F-4D97-AF65-F5344CB8AC3E}">
        <p14:creationId xmlns:p14="http://schemas.microsoft.com/office/powerpoint/2010/main" val="32486135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Why</a:t>
            </a:r>
            <a:r>
              <a:rPr lang="pt-BR" dirty="0" smtClean="0"/>
              <a:t> Java?</a:t>
            </a:r>
            <a:endParaRPr lang="pt-BR" dirty="0"/>
          </a:p>
        </p:txBody>
      </p:sp>
      <p:sp>
        <p:nvSpPr>
          <p:cNvPr id="3" name="Espaço Reservado para Conteúdo 2"/>
          <p:cNvSpPr>
            <a:spLocks noGrp="1"/>
          </p:cNvSpPr>
          <p:nvPr>
            <p:ph idx="1"/>
          </p:nvPr>
        </p:nvSpPr>
        <p:spPr>
          <a:xfrm>
            <a:off x="1043492" y="2276872"/>
            <a:ext cx="6777317" cy="3508977"/>
          </a:xfrm>
        </p:spPr>
        <p:txBody>
          <a:bodyPr>
            <a:noAutofit/>
          </a:bodyPr>
          <a:lstStyle/>
          <a:p>
            <a:r>
              <a:rPr lang="en-US" sz="1600" dirty="0"/>
              <a:t>The team gathered to choose a new name. The suggested words were "dynamic", "revolutionary", "Silk", "jolt", "DNA" etc. They wanted something that reflected the essence of the technology: revolutionary, dynamic, lively, cool, unique, and easy to spell and fun to say</a:t>
            </a:r>
            <a:r>
              <a:rPr lang="en-US" sz="1600" dirty="0" smtClean="0"/>
              <a:t>.</a:t>
            </a:r>
          </a:p>
          <a:p>
            <a:endParaRPr lang="en-US" sz="1600" dirty="0"/>
          </a:p>
          <a:p>
            <a:r>
              <a:rPr lang="en-US" sz="1600" dirty="0"/>
              <a:t>According to James Gosling "Java was one of the top choices along with </a:t>
            </a:r>
            <a:r>
              <a:rPr lang="en-US" sz="1600" b="1" dirty="0"/>
              <a:t>Silk</a:t>
            </a:r>
            <a:r>
              <a:rPr lang="en-US" sz="1600" dirty="0"/>
              <a:t>". Since java was so unique, most of the team members preferred java</a:t>
            </a:r>
            <a:r>
              <a:rPr lang="en-US" sz="1600" dirty="0" smtClean="0"/>
              <a:t>.</a:t>
            </a:r>
          </a:p>
          <a:p>
            <a:endParaRPr lang="en-US" sz="1600" dirty="0"/>
          </a:p>
          <a:p>
            <a:r>
              <a:rPr lang="en-US" sz="1600" dirty="0" smtClean="0"/>
              <a:t>Java </a:t>
            </a:r>
            <a:r>
              <a:rPr lang="en-US" sz="1600" dirty="0"/>
              <a:t>is an island of Indonesia where first coffee was produced (called java coffee</a:t>
            </a:r>
            <a:r>
              <a:rPr lang="en-US" sz="1600" dirty="0" smtClean="0"/>
              <a:t>).</a:t>
            </a:r>
          </a:p>
          <a:p>
            <a:endParaRPr lang="en-US" sz="1600" dirty="0"/>
          </a:p>
          <a:p>
            <a:r>
              <a:rPr lang="en-US" sz="1600" dirty="0" smtClean="0"/>
              <a:t>Originally </a:t>
            </a:r>
            <a:r>
              <a:rPr lang="en-US" sz="1600" dirty="0"/>
              <a:t>developed by James Gosling at Sun Microsystems (which is now a subsidiary of Oracle Corporation) and released in 1995</a:t>
            </a:r>
            <a:r>
              <a:rPr lang="en-US" sz="1600" dirty="0" smtClean="0"/>
              <a:t>.</a:t>
            </a:r>
          </a:p>
        </p:txBody>
      </p:sp>
    </p:spTree>
    <p:extLst>
      <p:ext uri="{BB962C8B-B14F-4D97-AF65-F5344CB8AC3E}">
        <p14:creationId xmlns:p14="http://schemas.microsoft.com/office/powerpoint/2010/main" val="411094039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Aop</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58614822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github</a:t>
            </a:r>
            <a:endParaRPr lang="pt-BR" dirty="0"/>
          </a:p>
        </p:txBody>
      </p:sp>
      <p:sp>
        <p:nvSpPr>
          <p:cNvPr id="3" name="Espaço Reservado para Conteúdo 2"/>
          <p:cNvSpPr>
            <a:spLocks noGrp="1"/>
          </p:cNvSpPr>
          <p:nvPr>
            <p:ph idx="1"/>
          </p:nvPr>
        </p:nvSpPr>
        <p:spPr/>
        <p:txBody>
          <a:bodyPr/>
          <a:lstStyle/>
          <a:p>
            <a:r>
              <a:rPr lang="pt-BR" dirty="0" err="1" smtClean="0"/>
              <a:t>Aop</a:t>
            </a:r>
            <a:r>
              <a:rPr lang="pt-BR" dirty="0" smtClean="0"/>
              <a:t> </a:t>
            </a:r>
            <a:r>
              <a:rPr lang="pt-BR" dirty="0" err="1" smtClean="0"/>
              <a:t>project</a:t>
            </a:r>
            <a:endParaRPr lang="pt-BR" dirty="0"/>
          </a:p>
        </p:txBody>
      </p:sp>
    </p:spTree>
    <p:extLst>
      <p:ext uri="{BB962C8B-B14F-4D97-AF65-F5344CB8AC3E}">
        <p14:creationId xmlns:p14="http://schemas.microsoft.com/office/powerpoint/2010/main" val="250847334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EJB / RMI</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80656570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Arquitetura</a:t>
            </a:r>
            <a:endParaRPr lang="pt-BR" dirty="0"/>
          </a:p>
        </p:txBody>
      </p:sp>
      <p:sp>
        <p:nvSpPr>
          <p:cNvPr id="5" name="Subtítulo 4"/>
          <p:cNvSpPr>
            <a:spLocks noGrp="1"/>
          </p:cNvSpPr>
          <p:nvPr>
            <p:ph type="subTitle" idx="1"/>
          </p:nvPr>
        </p:nvSpPr>
        <p:spPr/>
        <p:txBody>
          <a:bodyPr/>
          <a:lstStyle/>
          <a:p>
            <a:r>
              <a:rPr lang="pt-BR" dirty="0" smtClean="0"/>
              <a:t>DDD e SOA</a:t>
            </a:r>
            <a:endParaRPr lang="pt-BR" dirty="0"/>
          </a:p>
        </p:txBody>
      </p:sp>
    </p:spTree>
    <p:extLst>
      <p:ext uri="{BB962C8B-B14F-4D97-AF65-F5344CB8AC3E}">
        <p14:creationId xmlns:p14="http://schemas.microsoft.com/office/powerpoint/2010/main" val="312423122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Three</a:t>
            </a:r>
            <a:r>
              <a:rPr lang="pt-BR" dirty="0" smtClean="0"/>
              <a:t> </a:t>
            </a:r>
            <a:r>
              <a:rPr lang="pt-BR" dirty="0" err="1" smtClean="0"/>
              <a:t>layers</a:t>
            </a:r>
            <a:endParaRPr lang="pt-BR" dirty="0"/>
          </a:p>
        </p:txBody>
      </p:sp>
      <p:sp>
        <p:nvSpPr>
          <p:cNvPr id="3" name="Espaço Reservado para Conteúdo 2"/>
          <p:cNvSpPr>
            <a:spLocks noGrp="1"/>
          </p:cNvSpPr>
          <p:nvPr>
            <p:ph idx="1"/>
          </p:nvPr>
        </p:nvSpPr>
        <p:spPr/>
        <p:txBody>
          <a:bodyPr/>
          <a:lstStyle/>
          <a:p>
            <a:endParaRPr lang="pt-B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2624683"/>
            <a:ext cx="5048250" cy="267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609383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BoundedContext</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2370931"/>
            <a:ext cx="5010150" cy="336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366072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Events</a:t>
            </a:r>
            <a:r>
              <a:rPr lang="pt-BR" dirty="0" smtClean="0"/>
              <a:t> </a:t>
            </a:r>
            <a:r>
              <a:rPr lang="pt-BR" dirty="0" err="1" smtClean="0"/>
              <a:t>and</a:t>
            </a:r>
            <a:r>
              <a:rPr lang="pt-BR" dirty="0" smtClean="0"/>
              <a:t> </a:t>
            </a:r>
            <a:r>
              <a:rPr lang="pt-BR" dirty="0" err="1" smtClean="0"/>
              <a:t>jms</a:t>
            </a:r>
            <a:endParaRPr lang="pt-BR" dirty="0"/>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969" y="2461989"/>
            <a:ext cx="6429375" cy="334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741507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Where</a:t>
            </a:r>
            <a:r>
              <a:rPr lang="pt-BR" dirty="0" smtClean="0"/>
              <a:t> </a:t>
            </a:r>
            <a:r>
              <a:rPr lang="pt-BR" dirty="0" err="1" smtClean="0"/>
              <a:t>is</a:t>
            </a:r>
            <a:r>
              <a:rPr lang="pt-BR" dirty="0" smtClean="0"/>
              <a:t> </a:t>
            </a:r>
            <a:r>
              <a:rPr lang="pt-BR" dirty="0" err="1" smtClean="0"/>
              <a:t>the</a:t>
            </a:r>
            <a:r>
              <a:rPr lang="pt-BR" dirty="0" smtClean="0"/>
              <a:t> </a:t>
            </a:r>
            <a:r>
              <a:rPr lang="pt-BR" dirty="0" err="1" smtClean="0"/>
              <a:t>microservices</a:t>
            </a:r>
            <a:r>
              <a:rPr lang="pt-BR" dirty="0" smtClean="0"/>
              <a:t>?</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636912"/>
            <a:ext cx="5771542"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749014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Agile</a:t>
            </a:r>
            <a:r>
              <a:rPr lang="pt-BR" dirty="0" smtClean="0"/>
              <a:t> manifesto</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41456497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1119188"/>
            <a:ext cx="7810500"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9588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Nothing</a:t>
            </a:r>
            <a:r>
              <a:rPr lang="pt-BR" dirty="0" smtClean="0"/>
              <a:t> new</a:t>
            </a:r>
            <a:endParaRPr lang="pt-BR" dirty="0"/>
          </a:p>
        </p:txBody>
      </p:sp>
      <p:sp>
        <p:nvSpPr>
          <p:cNvPr id="3" name="Espaço Reservado para Conteúdo 2"/>
          <p:cNvSpPr>
            <a:spLocks noGrp="1"/>
          </p:cNvSpPr>
          <p:nvPr>
            <p:ph idx="1"/>
          </p:nvPr>
        </p:nvSpPr>
        <p:spPr/>
        <p:txBody>
          <a:bodyPr>
            <a:normAutofit fontScale="85000" lnSpcReduction="10000"/>
          </a:bodyPr>
          <a:lstStyle/>
          <a:p>
            <a:r>
              <a:rPr lang="pt-BR" dirty="0" smtClean="0"/>
              <a:t>A </a:t>
            </a:r>
            <a:r>
              <a:rPr lang="pt-BR" dirty="0"/>
              <a:t>base </a:t>
            </a:r>
            <a:r>
              <a:rPr lang="pt-BR" dirty="0" err="1"/>
              <a:t>Object</a:t>
            </a:r>
            <a:r>
              <a:rPr lang="pt-BR" dirty="0"/>
              <a:t> </a:t>
            </a:r>
            <a:r>
              <a:rPr lang="pt-BR" dirty="0" err="1"/>
              <a:t>class</a:t>
            </a:r>
            <a:r>
              <a:rPr lang="pt-BR" dirty="0"/>
              <a:t> </a:t>
            </a:r>
            <a:r>
              <a:rPr lang="pt-BR" dirty="0" err="1"/>
              <a:t>from</a:t>
            </a:r>
            <a:r>
              <a:rPr lang="pt-BR" dirty="0"/>
              <a:t> </a:t>
            </a:r>
            <a:r>
              <a:rPr lang="pt-BR" dirty="0" err="1"/>
              <a:t>which</a:t>
            </a:r>
            <a:r>
              <a:rPr lang="pt-BR" dirty="0"/>
              <a:t> </a:t>
            </a:r>
            <a:r>
              <a:rPr lang="pt-BR" dirty="0" err="1"/>
              <a:t>all</a:t>
            </a:r>
            <a:r>
              <a:rPr lang="pt-BR" dirty="0"/>
              <a:t> classes </a:t>
            </a:r>
            <a:r>
              <a:rPr lang="pt-BR" dirty="0" err="1"/>
              <a:t>descend</a:t>
            </a:r>
            <a:r>
              <a:rPr lang="pt-BR" dirty="0"/>
              <a:t>? </a:t>
            </a:r>
            <a:r>
              <a:rPr lang="pt-BR" dirty="0" err="1"/>
              <a:t>Smalltalk</a:t>
            </a:r>
            <a:r>
              <a:rPr lang="pt-BR" dirty="0"/>
              <a:t>.</a:t>
            </a:r>
          </a:p>
          <a:p>
            <a:r>
              <a:rPr lang="pt-BR" dirty="0"/>
              <a:t>Strong </a:t>
            </a:r>
            <a:r>
              <a:rPr lang="pt-BR" dirty="0" err="1"/>
              <a:t>static</a:t>
            </a:r>
            <a:r>
              <a:rPr lang="pt-BR" dirty="0"/>
              <a:t> </a:t>
            </a:r>
            <a:r>
              <a:rPr lang="pt-BR" dirty="0" err="1"/>
              <a:t>type-checking</a:t>
            </a:r>
            <a:r>
              <a:rPr lang="pt-BR" dirty="0"/>
              <a:t> </a:t>
            </a:r>
            <a:r>
              <a:rPr lang="pt-BR" dirty="0" err="1"/>
              <a:t>at</a:t>
            </a:r>
            <a:r>
              <a:rPr lang="pt-BR" dirty="0"/>
              <a:t> compile time? Ada.</a:t>
            </a:r>
          </a:p>
          <a:p>
            <a:r>
              <a:rPr lang="pt-BR" dirty="0" err="1"/>
              <a:t>Multiple</a:t>
            </a:r>
            <a:r>
              <a:rPr lang="pt-BR" dirty="0"/>
              <a:t> interface, single </a:t>
            </a:r>
            <a:r>
              <a:rPr lang="pt-BR" dirty="0" err="1"/>
              <a:t>implementation</a:t>
            </a:r>
            <a:r>
              <a:rPr lang="pt-BR" dirty="0"/>
              <a:t> </a:t>
            </a:r>
            <a:r>
              <a:rPr lang="pt-BR" dirty="0" err="1"/>
              <a:t>inheritance</a:t>
            </a:r>
            <a:r>
              <a:rPr lang="pt-BR" dirty="0"/>
              <a:t>? </a:t>
            </a:r>
            <a:r>
              <a:rPr lang="pt-BR" dirty="0" err="1"/>
              <a:t>Objective</a:t>
            </a:r>
            <a:r>
              <a:rPr lang="pt-BR" dirty="0"/>
              <a:t>-C.</a:t>
            </a:r>
          </a:p>
          <a:p>
            <a:r>
              <a:rPr lang="pt-BR" dirty="0" err="1"/>
              <a:t>Inline</a:t>
            </a:r>
            <a:r>
              <a:rPr lang="pt-BR" dirty="0"/>
              <a:t> </a:t>
            </a:r>
            <a:r>
              <a:rPr lang="pt-BR" dirty="0" err="1"/>
              <a:t>documentation</a:t>
            </a:r>
            <a:r>
              <a:rPr lang="pt-BR" dirty="0"/>
              <a:t>? </a:t>
            </a:r>
            <a:r>
              <a:rPr lang="pt-BR" dirty="0" err="1"/>
              <a:t>CWeb</a:t>
            </a:r>
            <a:r>
              <a:rPr lang="pt-BR" dirty="0"/>
              <a:t>.</a:t>
            </a:r>
          </a:p>
          <a:p>
            <a:r>
              <a:rPr lang="pt-BR" dirty="0"/>
              <a:t>Cross-</a:t>
            </a:r>
            <a:r>
              <a:rPr lang="pt-BR" dirty="0" err="1"/>
              <a:t>platform</a:t>
            </a:r>
            <a:r>
              <a:rPr lang="pt-BR" dirty="0"/>
              <a:t> virtual </a:t>
            </a:r>
            <a:r>
              <a:rPr lang="pt-BR" dirty="0" err="1"/>
              <a:t>machine</a:t>
            </a:r>
            <a:r>
              <a:rPr lang="pt-BR" dirty="0"/>
              <a:t> </a:t>
            </a:r>
            <a:r>
              <a:rPr lang="pt-BR" dirty="0" err="1"/>
              <a:t>and</a:t>
            </a:r>
            <a:r>
              <a:rPr lang="pt-BR" dirty="0"/>
              <a:t> byte </a:t>
            </a:r>
            <a:r>
              <a:rPr lang="pt-BR" dirty="0" err="1"/>
              <a:t>code</a:t>
            </a:r>
            <a:r>
              <a:rPr lang="pt-BR" dirty="0"/>
              <a:t> </a:t>
            </a:r>
            <a:r>
              <a:rPr lang="pt-BR" dirty="0" err="1"/>
              <a:t>with</a:t>
            </a:r>
            <a:r>
              <a:rPr lang="pt-BR" dirty="0"/>
              <a:t> </a:t>
            </a:r>
            <a:r>
              <a:rPr lang="pt-BR" dirty="0" err="1"/>
              <a:t>just</a:t>
            </a:r>
            <a:r>
              <a:rPr lang="pt-BR" dirty="0"/>
              <a:t>-</a:t>
            </a:r>
            <a:r>
              <a:rPr lang="pt-BR" dirty="0" err="1"/>
              <a:t>in-time</a:t>
            </a:r>
            <a:r>
              <a:rPr lang="pt-BR" dirty="0"/>
              <a:t> </a:t>
            </a:r>
            <a:r>
              <a:rPr lang="pt-BR" dirty="0" err="1"/>
              <a:t>compilation</a:t>
            </a:r>
            <a:r>
              <a:rPr lang="pt-BR" dirty="0"/>
              <a:t>? </a:t>
            </a:r>
            <a:r>
              <a:rPr lang="pt-BR" dirty="0" err="1"/>
              <a:t>Smalltalk</a:t>
            </a:r>
            <a:r>
              <a:rPr lang="pt-BR" dirty="0"/>
              <a:t> </a:t>
            </a:r>
            <a:r>
              <a:rPr lang="pt-BR" dirty="0" err="1"/>
              <a:t>again</a:t>
            </a:r>
            <a:r>
              <a:rPr lang="pt-BR" dirty="0"/>
              <a:t>, </a:t>
            </a:r>
            <a:r>
              <a:rPr lang="pt-BR" dirty="0" err="1"/>
              <a:t>especially</a:t>
            </a:r>
            <a:r>
              <a:rPr lang="pt-BR" dirty="0"/>
              <a:t> </a:t>
            </a:r>
            <a:r>
              <a:rPr lang="pt-BR" dirty="0" err="1"/>
              <a:t>Sun’s</a:t>
            </a:r>
            <a:r>
              <a:rPr lang="pt-BR" dirty="0"/>
              <a:t> Self </a:t>
            </a:r>
            <a:r>
              <a:rPr lang="pt-BR" dirty="0" err="1"/>
              <a:t>dialect</a:t>
            </a:r>
            <a:r>
              <a:rPr lang="pt-BR" dirty="0"/>
              <a:t>.</a:t>
            </a:r>
          </a:p>
          <a:p>
            <a:r>
              <a:rPr lang="pt-BR" dirty="0" err="1"/>
              <a:t>Garbage</a:t>
            </a:r>
            <a:r>
              <a:rPr lang="pt-BR" dirty="0"/>
              <a:t> </a:t>
            </a:r>
            <a:r>
              <a:rPr lang="pt-BR" dirty="0" err="1"/>
              <a:t>collection</a:t>
            </a:r>
            <a:r>
              <a:rPr lang="pt-BR" dirty="0"/>
              <a:t>? </a:t>
            </a:r>
            <a:r>
              <a:rPr lang="pt-BR" dirty="0" err="1"/>
              <a:t>Lisp</a:t>
            </a:r>
            <a:r>
              <a:rPr lang="pt-BR" dirty="0"/>
              <a:t>.</a:t>
            </a:r>
          </a:p>
          <a:p>
            <a:r>
              <a:rPr lang="pt-BR" dirty="0" err="1"/>
              <a:t>Primitive</a:t>
            </a:r>
            <a:r>
              <a:rPr lang="pt-BR" dirty="0"/>
              <a:t> </a:t>
            </a:r>
            <a:r>
              <a:rPr lang="pt-BR" dirty="0" err="1"/>
              <a:t>types</a:t>
            </a:r>
            <a:r>
              <a:rPr lang="pt-BR" dirty="0"/>
              <a:t> </a:t>
            </a:r>
            <a:r>
              <a:rPr lang="pt-BR" dirty="0" err="1"/>
              <a:t>and</a:t>
            </a:r>
            <a:r>
              <a:rPr lang="pt-BR" dirty="0"/>
              <a:t> </a:t>
            </a:r>
            <a:r>
              <a:rPr lang="pt-BR" dirty="0" err="1"/>
              <a:t>control</a:t>
            </a:r>
            <a:r>
              <a:rPr lang="pt-BR" dirty="0"/>
              <a:t> </a:t>
            </a:r>
            <a:r>
              <a:rPr lang="pt-BR" dirty="0" err="1"/>
              <a:t>structures</a:t>
            </a:r>
            <a:r>
              <a:rPr lang="pt-BR" dirty="0"/>
              <a:t>? C.</a:t>
            </a:r>
          </a:p>
        </p:txBody>
      </p:sp>
    </p:spTree>
    <p:extLst>
      <p:ext uri="{BB962C8B-B14F-4D97-AF65-F5344CB8AC3E}">
        <p14:creationId xmlns:p14="http://schemas.microsoft.com/office/powerpoint/2010/main" val="5128611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p:txBody>
          <a:bodyPr/>
          <a:lstStyle/>
          <a:p>
            <a:r>
              <a:rPr lang="pt-BR" dirty="0" err="1" smtClean="0"/>
              <a:t>Scrum</a:t>
            </a:r>
            <a:endParaRPr lang="pt-BR" dirty="0"/>
          </a:p>
        </p:txBody>
      </p:sp>
      <p:sp>
        <p:nvSpPr>
          <p:cNvPr id="7" name="Subtítulo 6"/>
          <p:cNvSpPr>
            <a:spLocks noGrp="1"/>
          </p:cNvSpPr>
          <p:nvPr>
            <p:ph type="subTitle" idx="1"/>
          </p:nvPr>
        </p:nvSpPr>
        <p:spPr/>
        <p:txBody>
          <a:bodyPr/>
          <a:lstStyle/>
          <a:p>
            <a:endParaRPr lang="pt-BR"/>
          </a:p>
        </p:txBody>
      </p:sp>
    </p:spTree>
    <p:extLst>
      <p:ext uri="{BB962C8B-B14F-4D97-AF65-F5344CB8AC3E}">
        <p14:creationId xmlns:p14="http://schemas.microsoft.com/office/powerpoint/2010/main" val="5671698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80728"/>
            <a:ext cx="3600400" cy="4927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39228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XP</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2297777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Practices</a:t>
            </a:r>
            <a:endParaRPr lang="pt-BR" dirty="0"/>
          </a:p>
        </p:txBody>
      </p:sp>
      <p:sp>
        <p:nvSpPr>
          <p:cNvPr id="3" name="Espaço Reservado para Conteúdo 2"/>
          <p:cNvSpPr>
            <a:spLocks noGrp="1"/>
          </p:cNvSpPr>
          <p:nvPr>
            <p:ph idx="1"/>
          </p:nvPr>
        </p:nvSpPr>
        <p:spPr/>
        <p:txBody>
          <a:bodyPr/>
          <a:lstStyle/>
          <a:p>
            <a:r>
              <a:rPr lang="pt-BR" dirty="0" smtClean="0"/>
              <a:t>TDD</a:t>
            </a:r>
          </a:p>
          <a:p>
            <a:r>
              <a:rPr lang="pt-BR" dirty="0" err="1" smtClean="0"/>
              <a:t>Pair</a:t>
            </a:r>
            <a:r>
              <a:rPr lang="pt-BR" dirty="0" smtClean="0"/>
              <a:t> </a:t>
            </a:r>
            <a:r>
              <a:rPr lang="pt-BR" dirty="0" err="1" smtClean="0"/>
              <a:t>Programming</a:t>
            </a:r>
            <a:endParaRPr lang="pt-BR" dirty="0" smtClean="0"/>
          </a:p>
          <a:p>
            <a:r>
              <a:rPr lang="pt-BR" dirty="0" err="1" smtClean="0"/>
              <a:t>Continuous</a:t>
            </a:r>
            <a:r>
              <a:rPr lang="pt-BR" dirty="0" smtClean="0"/>
              <a:t> </a:t>
            </a:r>
            <a:r>
              <a:rPr lang="pt-BR" dirty="0" err="1" smtClean="0"/>
              <a:t>integration</a:t>
            </a:r>
            <a:endParaRPr lang="pt-BR" dirty="0"/>
          </a:p>
        </p:txBody>
      </p:sp>
    </p:spTree>
    <p:extLst>
      <p:ext uri="{BB962C8B-B14F-4D97-AF65-F5344CB8AC3E}">
        <p14:creationId xmlns:p14="http://schemas.microsoft.com/office/powerpoint/2010/main" val="23518639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Clean </a:t>
            </a:r>
            <a:r>
              <a:rPr lang="pt-BR" dirty="0" err="1" smtClean="0"/>
              <a:t>code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255412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Versions</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476889767"/>
              </p:ext>
            </p:extLst>
          </p:nvPr>
        </p:nvGraphicFramePr>
        <p:xfrm>
          <a:off x="1042988" y="2324100"/>
          <a:ext cx="6777036" cy="4079240"/>
        </p:xfrm>
        <a:graphic>
          <a:graphicData uri="http://schemas.openxmlformats.org/drawingml/2006/table">
            <a:tbl>
              <a:tblPr firstRow="1" bandRow="1">
                <a:tableStyleId>{5C22544A-7EE6-4342-B048-85BDC9FD1C3A}</a:tableStyleId>
              </a:tblPr>
              <a:tblGrid>
                <a:gridCol w="4518024"/>
                <a:gridCol w="2259012"/>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800" b="0" i="0" kern="1200" dirty="0" smtClean="0">
                          <a:solidFill>
                            <a:schemeClr val="lt1"/>
                          </a:solidFill>
                          <a:effectLst/>
                          <a:latin typeface="+mn-lt"/>
                          <a:ea typeface="+mn-ea"/>
                          <a:cs typeface="+mn-cs"/>
                        </a:rPr>
                        <a:t>JDK Alpha and Beta (1995)</a:t>
                      </a:r>
                      <a:endParaRPr lang="pt-BR" sz="1800" b="0" dirty="0"/>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JDK 1.0 (</a:t>
                      </a:r>
                      <a:r>
                        <a:rPr lang="pt-BR" sz="1800" b="0" i="0" kern="1200" dirty="0" err="1" smtClean="0">
                          <a:solidFill>
                            <a:schemeClr val="dk1"/>
                          </a:solidFill>
                          <a:effectLst/>
                          <a:latin typeface="+mn-lt"/>
                          <a:ea typeface="+mn-ea"/>
                          <a:cs typeface="+mn-cs"/>
                        </a:rPr>
                        <a:t>January</a:t>
                      </a:r>
                      <a:r>
                        <a:rPr lang="pt-BR" sz="1800" b="0" i="0" kern="1200" dirty="0" smtClean="0">
                          <a:solidFill>
                            <a:schemeClr val="dk1"/>
                          </a:solidFill>
                          <a:effectLst/>
                          <a:latin typeface="+mn-lt"/>
                          <a:ea typeface="+mn-ea"/>
                          <a:cs typeface="+mn-cs"/>
                        </a:rPr>
                        <a:t> 23, 1996)</a:t>
                      </a:r>
                      <a:endParaRPr lang="pt-BR" sz="1800" b="0" dirty="0"/>
                    </a:p>
                  </a:txBody>
                  <a:tcPr/>
                </a:tc>
                <a:tc>
                  <a:txBody>
                    <a:bodyPr/>
                    <a:lstStyle/>
                    <a:p>
                      <a:r>
                        <a:rPr lang="pt-BR" sz="1800" b="0" dirty="0" err="1" smtClean="0"/>
                        <a:t>Oak</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JDK 1.1 (February 19, 1997)</a:t>
                      </a:r>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sz="1800" b="0" i="0" kern="1200" dirty="0" smtClean="0">
                          <a:solidFill>
                            <a:schemeClr val="dk1"/>
                          </a:solidFill>
                          <a:effectLst/>
                          <a:latin typeface="+mn-lt"/>
                          <a:ea typeface="+mn-ea"/>
                          <a:cs typeface="+mn-cs"/>
                        </a:rPr>
                        <a:t>J2SE 1.2 (December 8, 1998)</a:t>
                      </a:r>
                    </a:p>
                  </a:txBody>
                  <a:tcPr/>
                </a:tc>
                <a:tc>
                  <a:txBody>
                    <a:bodyPr/>
                    <a:lstStyle/>
                    <a:p>
                      <a:r>
                        <a:rPr lang="pt-BR" sz="1800" b="0" i="0" kern="1200" dirty="0" smtClean="0">
                          <a:solidFill>
                            <a:schemeClr val="dk1"/>
                          </a:solidFill>
                          <a:effectLst/>
                          <a:latin typeface="+mn-lt"/>
                          <a:ea typeface="+mn-ea"/>
                          <a:cs typeface="+mn-cs"/>
                        </a:rPr>
                        <a:t>Playground</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1.3 (May 8, 2000)</a:t>
                      </a:r>
                    </a:p>
                  </a:txBody>
                  <a:tcPr/>
                </a:tc>
                <a:tc>
                  <a:txBody>
                    <a:bodyPr/>
                    <a:lstStyle/>
                    <a:p>
                      <a:r>
                        <a:rPr lang="pt-BR" sz="1800" b="0" i="0" kern="1200" dirty="0" err="1" smtClean="0">
                          <a:solidFill>
                            <a:schemeClr val="dk1"/>
                          </a:solidFill>
                          <a:effectLst/>
                          <a:latin typeface="+mn-lt"/>
                          <a:ea typeface="+mn-ea"/>
                          <a:cs typeface="+mn-cs"/>
                        </a:rPr>
                        <a:t>Kestrel</a:t>
                      </a:r>
                      <a:r>
                        <a:rPr lang="pt-BR" sz="1800" b="0" i="0" kern="1200" dirty="0" smtClean="0">
                          <a:solidFill>
                            <a:schemeClr val="dk1"/>
                          </a:solidFill>
                          <a:effectLst/>
                          <a:latin typeface="+mn-lt"/>
                          <a:ea typeface="+mn-ea"/>
                          <a:cs typeface="+mn-cs"/>
                        </a:rPr>
                        <a:t> (</a:t>
                      </a:r>
                      <a:r>
                        <a:rPr lang="pt-BR" sz="1800" b="0" i="0" kern="1200" dirty="0" err="1" smtClean="0">
                          <a:solidFill>
                            <a:schemeClr val="dk1"/>
                          </a:solidFill>
                          <a:effectLst/>
                          <a:latin typeface="+mn-lt"/>
                          <a:ea typeface="+mn-ea"/>
                          <a:cs typeface="+mn-cs"/>
                        </a:rPr>
                        <a:t>hotspot</a:t>
                      </a:r>
                      <a:r>
                        <a:rPr lang="pt-BR" sz="1800" b="0" i="0" kern="1200" dirty="0" smtClean="0">
                          <a:solidFill>
                            <a:schemeClr val="dk1"/>
                          </a:solidFill>
                          <a:effectLst/>
                          <a:latin typeface="+mn-lt"/>
                          <a:ea typeface="+mn-ea"/>
                          <a:cs typeface="+mn-cs"/>
                        </a:rPr>
                        <a:t>)</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1.4 (</a:t>
                      </a:r>
                      <a:r>
                        <a:rPr lang="pt-BR" sz="1800" b="0" i="0" kern="1200" dirty="0" err="1" smtClean="0">
                          <a:solidFill>
                            <a:schemeClr val="dk1"/>
                          </a:solidFill>
                          <a:effectLst/>
                          <a:latin typeface="+mn-lt"/>
                          <a:ea typeface="+mn-ea"/>
                          <a:cs typeface="+mn-cs"/>
                        </a:rPr>
                        <a:t>February</a:t>
                      </a:r>
                      <a:r>
                        <a:rPr lang="pt-BR" sz="1800" b="0" i="0" kern="1200" dirty="0" smtClean="0">
                          <a:solidFill>
                            <a:schemeClr val="dk1"/>
                          </a:solidFill>
                          <a:effectLst/>
                          <a:latin typeface="+mn-lt"/>
                          <a:ea typeface="+mn-ea"/>
                          <a:cs typeface="+mn-cs"/>
                        </a:rPr>
                        <a:t> 6, 2002)</a:t>
                      </a:r>
                    </a:p>
                  </a:txBody>
                  <a:tcPr/>
                </a:tc>
                <a:tc>
                  <a:txBody>
                    <a:bodyPr/>
                    <a:lstStyle/>
                    <a:p>
                      <a:r>
                        <a:rPr lang="pt-BR" sz="1800" b="0" i="0" kern="1200" dirty="0" smtClean="0">
                          <a:solidFill>
                            <a:schemeClr val="dk1"/>
                          </a:solidFill>
                          <a:effectLst/>
                          <a:latin typeface="+mn-lt"/>
                          <a:ea typeface="+mn-ea"/>
                          <a:cs typeface="+mn-cs"/>
                        </a:rPr>
                        <a:t>Merlin (</a:t>
                      </a:r>
                      <a:r>
                        <a:rPr lang="pt-BR" sz="1800" b="0" i="0" kern="1200" dirty="0" err="1" smtClean="0">
                          <a:solidFill>
                            <a:schemeClr val="dk1"/>
                          </a:solidFill>
                          <a:effectLst/>
                          <a:latin typeface="+mn-lt"/>
                          <a:ea typeface="+mn-ea"/>
                          <a:cs typeface="+mn-cs"/>
                        </a:rPr>
                        <a:t>jcp</a:t>
                      </a:r>
                      <a:r>
                        <a:rPr lang="pt-BR" sz="1800" b="0" i="0" kern="1200" dirty="0" smtClean="0">
                          <a:solidFill>
                            <a:schemeClr val="dk1"/>
                          </a:solidFill>
                          <a:effectLst/>
                          <a:latin typeface="+mn-lt"/>
                          <a:ea typeface="+mn-ea"/>
                          <a:cs typeface="+mn-cs"/>
                        </a:rPr>
                        <a:t>)</a:t>
                      </a:r>
                      <a:r>
                        <a:rPr lang="pt-BR" sz="1800" b="0" i="0" kern="1200" baseline="0" dirty="0" smtClean="0">
                          <a:solidFill>
                            <a:schemeClr val="dk1"/>
                          </a:solidFill>
                          <a:effectLst/>
                          <a:latin typeface="+mn-lt"/>
                          <a:ea typeface="+mn-ea"/>
                          <a:cs typeface="+mn-cs"/>
                        </a:rPr>
                        <a:t> jsr59</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5.0 (</a:t>
                      </a:r>
                      <a:r>
                        <a:rPr lang="pt-BR" sz="1800" b="0" i="0" kern="1200" dirty="0" err="1" smtClean="0">
                          <a:solidFill>
                            <a:schemeClr val="dk1"/>
                          </a:solidFill>
                          <a:effectLst/>
                          <a:latin typeface="+mn-lt"/>
                          <a:ea typeface="+mn-ea"/>
                          <a:cs typeface="+mn-cs"/>
                        </a:rPr>
                        <a:t>September</a:t>
                      </a:r>
                      <a:r>
                        <a:rPr lang="pt-BR" sz="1800" b="0" i="0" kern="1200" dirty="0" smtClean="0">
                          <a:solidFill>
                            <a:schemeClr val="dk1"/>
                          </a:solidFill>
                          <a:effectLst/>
                          <a:latin typeface="+mn-lt"/>
                          <a:ea typeface="+mn-ea"/>
                          <a:cs typeface="+mn-cs"/>
                        </a:rPr>
                        <a:t> 30, 2004)</a:t>
                      </a:r>
                    </a:p>
                  </a:txBody>
                  <a:tcPr/>
                </a:tc>
                <a:tc>
                  <a:txBody>
                    <a:bodyPr/>
                    <a:lstStyle/>
                    <a:p>
                      <a:r>
                        <a:rPr lang="pt-BR" sz="1800" b="0" i="0" kern="1200" dirty="0" smtClean="0">
                          <a:solidFill>
                            <a:schemeClr val="dk1"/>
                          </a:solidFill>
                          <a:effectLst/>
                          <a:latin typeface="+mn-lt"/>
                          <a:ea typeface="+mn-ea"/>
                          <a:cs typeface="+mn-cs"/>
                        </a:rPr>
                        <a:t>Tiger</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6 (</a:t>
                      </a:r>
                      <a:r>
                        <a:rPr lang="pt-BR" sz="1800" b="0" i="0" kern="1200" dirty="0" err="1" smtClean="0">
                          <a:solidFill>
                            <a:schemeClr val="dk1"/>
                          </a:solidFill>
                          <a:effectLst/>
                          <a:latin typeface="+mn-lt"/>
                          <a:ea typeface="+mn-ea"/>
                          <a:cs typeface="+mn-cs"/>
                        </a:rPr>
                        <a:t>December</a:t>
                      </a:r>
                      <a:r>
                        <a:rPr lang="pt-BR" sz="1800" b="0" i="0" kern="1200" dirty="0" smtClean="0">
                          <a:solidFill>
                            <a:schemeClr val="dk1"/>
                          </a:solidFill>
                          <a:effectLst/>
                          <a:latin typeface="+mn-lt"/>
                          <a:ea typeface="+mn-ea"/>
                          <a:cs typeface="+mn-cs"/>
                        </a:rPr>
                        <a:t> 11, 2006)</a:t>
                      </a:r>
                    </a:p>
                  </a:txBody>
                  <a:tcPr/>
                </a:tc>
                <a:tc>
                  <a:txBody>
                    <a:bodyPr/>
                    <a:lstStyle/>
                    <a:p>
                      <a:r>
                        <a:rPr lang="pt-BR" sz="1800" b="0" i="0" kern="1200" dirty="0" err="1" smtClean="0">
                          <a:solidFill>
                            <a:schemeClr val="dk1"/>
                          </a:solidFill>
                          <a:effectLst/>
                          <a:latin typeface="+mn-lt"/>
                          <a:ea typeface="+mn-ea"/>
                          <a:cs typeface="+mn-cs"/>
                        </a:rPr>
                        <a:t>Mustang</a:t>
                      </a:r>
                      <a:endParaRPr lang="pt-BR" sz="1800" b="0" dirty="0"/>
                    </a:p>
                  </a:txBody>
                  <a:tcPr/>
                </a:tc>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i="0" kern="1200" dirty="0" smtClean="0">
                          <a:solidFill>
                            <a:schemeClr val="dk1"/>
                          </a:solidFill>
                          <a:effectLst/>
                          <a:latin typeface="+mn-lt"/>
                          <a:ea typeface="+mn-ea"/>
                          <a:cs typeface="+mn-cs"/>
                        </a:rPr>
                        <a:t>Oracle</a:t>
                      </a:r>
                      <a:r>
                        <a:rPr lang="pt-BR" sz="1800" b="1" i="0" kern="1200" baseline="0" dirty="0" smtClean="0">
                          <a:solidFill>
                            <a:schemeClr val="dk1"/>
                          </a:solidFill>
                          <a:effectLst/>
                          <a:latin typeface="+mn-lt"/>
                          <a:ea typeface="+mn-ea"/>
                          <a:cs typeface="+mn-cs"/>
                        </a:rPr>
                        <a:t> 2010</a:t>
                      </a:r>
                      <a:endParaRPr lang="pt-BR" sz="1800" b="1" i="0" kern="1200" dirty="0" smtClean="0">
                        <a:solidFill>
                          <a:schemeClr val="dk1"/>
                        </a:solidFill>
                        <a:effectLst/>
                        <a:latin typeface="+mn-lt"/>
                        <a:ea typeface="+mn-ea"/>
                        <a:cs typeface="+mn-cs"/>
                      </a:endParaRPr>
                    </a:p>
                  </a:txBody>
                  <a:tcPr/>
                </a:tc>
                <a:tc hMerge="1">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7 (July 28, 2011)</a:t>
                      </a:r>
                    </a:p>
                  </a:txBody>
                  <a:tcPr/>
                </a:tc>
                <a:tc>
                  <a:txBody>
                    <a:bodyPr/>
                    <a:lstStyle/>
                    <a:p>
                      <a:r>
                        <a:rPr lang="pt-BR" sz="1800" b="0" i="1" kern="1200" dirty="0" err="1" smtClean="0">
                          <a:solidFill>
                            <a:schemeClr val="dk1"/>
                          </a:solidFill>
                          <a:effectLst/>
                          <a:latin typeface="+mn-lt"/>
                          <a:ea typeface="+mn-ea"/>
                          <a:cs typeface="+mn-cs"/>
                        </a:rPr>
                        <a:t>Dolphin</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8 (</a:t>
                      </a:r>
                      <a:r>
                        <a:rPr lang="pt-BR" sz="1800" b="0" i="0" kern="1200" dirty="0" err="1" smtClean="0">
                          <a:solidFill>
                            <a:schemeClr val="dk1"/>
                          </a:solidFill>
                          <a:effectLst/>
                          <a:latin typeface="+mn-lt"/>
                          <a:ea typeface="+mn-ea"/>
                          <a:cs typeface="+mn-cs"/>
                        </a:rPr>
                        <a:t>March</a:t>
                      </a:r>
                      <a:r>
                        <a:rPr lang="pt-BR" sz="1800" b="0" i="0" kern="1200" dirty="0" smtClean="0">
                          <a:solidFill>
                            <a:schemeClr val="dk1"/>
                          </a:solidFill>
                          <a:effectLst/>
                          <a:latin typeface="+mn-lt"/>
                          <a:ea typeface="+mn-ea"/>
                          <a:cs typeface="+mn-cs"/>
                        </a:rPr>
                        <a:t> 18, 2014)</a:t>
                      </a:r>
                    </a:p>
                  </a:txBody>
                  <a:tcPr/>
                </a:tc>
                <a:tc>
                  <a:txBody>
                    <a:bodyPr/>
                    <a:lstStyle/>
                    <a:p>
                      <a:endParaRPr lang="pt-BR" sz="1800" b="0" dirty="0"/>
                    </a:p>
                  </a:txBody>
                  <a:tcPr/>
                </a:tc>
              </a:tr>
            </a:tbl>
          </a:graphicData>
        </a:graphic>
      </p:graphicFrame>
    </p:spTree>
    <p:extLst>
      <p:ext uri="{BB962C8B-B14F-4D97-AF65-F5344CB8AC3E}">
        <p14:creationId xmlns:p14="http://schemas.microsoft.com/office/powerpoint/2010/main" val="9603144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1600" dirty="0"/>
              <a:t>To promote and support community involvement in the development, adoption and evangelism of </a:t>
            </a:r>
            <a:r>
              <a:rPr lang="en-US" sz="1600" dirty="0" err="1"/>
              <a:t>OpenJDK</a:t>
            </a:r>
            <a:r>
              <a:rPr lang="en-US" sz="1600" dirty="0"/>
              <a:t> projects</a:t>
            </a:r>
            <a:endParaRPr lang="pt-BR" sz="1600" dirty="0"/>
          </a:p>
        </p:txBody>
      </p:sp>
      <p:sp>
        <p:nvSpPr>
          <p:cNvPr id="3" name="Espaço Reservado para Conteúdo 2"/>
          <p:cNvSpPr>
            <a:spLocks noGrp="1"/>
          </p:cNvSpPr>
          <p:nvPr>
            <p:ph idx="1"/>
          </p:nvPr>
        </p:nvSpPr>
        <p:spPr/>
        <p:txBody>
          <a:bodyPr/>
          <a:lstStyle/>
          <a:p>
            <a:endParaRPr lang="pt-B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56" y="2276872"/>
            <a:ext cx="8172400" cy="3805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49232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pic>
        <p:nvPicPr>
          <p:cNvPr id="1026" name="Picture 2" descr="https://lh5.googleusercontent.com/3S7lOL8p7b15IEgh2GwhAlSlljOV5O9CJLT8AOZg2dw_hrwUOjP8szJbINpPaeJjWaAo1rkUW4OR7kh7RWtx0Wbe7z9MkVImp4069OseEKURMrNqQ4l-ikyjHDmwUOxbw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36912"/>
            <a:ext cx="7814043"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pt-BR" dirty="0" smtClean="0"/>
              <a:t>Codebase OpenJdk</a:t>
            </a:r>
            <a:endParaRPr lang="pt-BR" dirty="0"/>
          </a:p>
        </p:txBody>
      </p:sp>
    </p:spTree>
    <p:extLst>
      <p:ext uri="{BB962C8B-B14F-4D97-AF65-F5344CB8AC3E}">
        <p14:creationId xmlns:p14="http://schemas.microsoft.com/office/powerpoint/2010/main" val="29458294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pt-BR" dirty="0" err="1" smtClean="0"/>
              <a:t>Nowadays</a:t>
            </a:r>
            <a:endParaRPr lang="pt-BR" dirty="0"/>
          </a:p>
        </p:txBody>
      </p:sp>
      <p:sp>
        <p:nvSpPr>
          <p:cNvPr id="4" name="Espaço Reservado para Conteúdo 3"/>
          <p:cNvSpPr>
            <a:spLocks noGrp="1"/>
          </p:cNvSpPr>
          <p:nvPr>
            <p:ph type="subTitle" idx="1"/>
          </p:nvPr>
        </p:nvSpPr>
        <p:spPr/>
        <p:txBody>
          <a:bodyPr/>
          <a:lstStyle/>
          <a:p>
            <a:r>
              <a:rPr lang="pt-BR" dirty="0" smtClean="0"/>
              <a:t>Java </a:t>
            </a:r>
            <a:r>
              <a:rPr lang="pt-BR" dirty="0" err="1" smtClean="0"/>
              <a:t>now</a:t>
            </a:r>
            <a:r>
              <a:rPr lang="pt-BR" dirty="0" smtClean="0"/>
              <a:t> !!!</a:t>
            </a:r>
            <a:endParaRPr lang="pt-BR" dirty="0"/>
          </a:p>
        </p:txBody>
      </p:sp>
    </p:spTree>
    <p:extLst>
      <p:ext uri="{BB962C8B-B14F-4D97-AF65-F5344CB8AC3E}">
        <p14:creationId xmlns:p14="http://schemas.microsoft.com/office/powerpoint/2010/main" val="8997716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JCP </a:t>
            </a:r>
            <a:r>
              <a:rPr lang="pt-BR" dirty="0" err="1" smtClean="0"/>
              <a:t>and</a:t>
            </a:r>
            <a:r>
              <a:rPr lang="pt-BR" dirty="0" smtClean="0"/>
              <a:t> JSR</a:t>
            </a:r>
            <a:endParaRPr lang="pt-BR" dirty="0"/>
          </a:p>
        </p:txBody>
      </p:sp>
      <p:sp>
        <p:nvSpPr>
          <p:cNvPr id="4" name="Espaço Reservado para Conteúdo 3"/>
          <p:cNvSpPr>
            <a:spLocks noGrp="1"/>
          </p:cNvSpPr>
          <p:nvPr>
            <p:ph idx="1"/>
          </p:nvPr>
        </p:nvSpPr>
        <p:spPr/>
        <p:txBody>
          <a:bodyPr>
            <a:normAutofit fontScale="92500" lnSpcReduction="10000"/>
          </a:bodyPr>
          <a:lstStyle/>
          <a:p>
            <a:r>
              <a:rPr lang="en-US" dirty="0"/>
              <a:t>Welcome to jcp.org, home of the Java Community </a:t>
            </a:r>
            <a:r>
              <a:rPr lang="en-US" dirty="0" err="1"/>
              <a:t>Process</a:t>
            </a:r>
            <a:r>
              <a:rPr lang="en-US" baseline="30000" dirty="0" err="1"/>
              <a:t>SM</a:t>
            </a:r>
            <a:r>
              <a:rPr lang="en-US" dirty="0"/>
              <a:t> (JCP</a:t>
            </a:r>
            <a:r>
              <a:rPr lang="en-US" baseline="30000" dirty="0"/>
              <a:t>SM</a:t>
            </a:r>
            <a:r>
              <a:rPr lang="en-US" dirty="0"/>
              <a:t>) Program. The JCP is the mechanism for developing standard technical specifications for Java technology. Anyone can register for the site and participate in reviewing and providing feedback for the Java Specification Requests (JSRs), and anyone can sign up to become a JCP Member and then participate on the Expert Group of a JSR or even submit their own JSR Proposals.</a:t>
            </a:r>
            <a:endParaRPr lang="pt-BR" dirty="0"/>
          </a:p>
        </p:txBody>
      </p:sp>
    </p:spTree>
    <p:extLst>
      <p:ext uri="{BB962C8B-B14F-4D97-AF65-F5344CB8AC3E}">
        <p14:creationId xmlns:p14="http://schemas.microsoft.com/office/powerpoint/2010/main" val="32892326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JDK </a:t>
            </a:r>
            <a:r>
              <a:rPr lang="pt-BR" dirty="0" err="1"/>
              <a:t>Enhancement</a:t>
            </a:r>
            <a:r>
              <a:rPr lang="pt-BR" dirty="0"/>
              <a:t> </a:t>
            </a:r>
            <a:r>
              <a:rPr lang="pt-BR" dirty="0" err="1" smtClean="0"/>
              <a:t>Proposal</a:t>
            </a:r>
            <a:endParaRPr lang="pt-BR" dirty="0"/>
          </a:p>
        </p:txBody>
      </p:sp>
      <p:sp>
        <p:nvSpPr>
          <p:cNvPr id="4" name="Espaço Reservado para Conteúdo 3"/>
          <p:cNvSpPr>
            <a:spLocks noGrp="1"/>
          </p:cNvSpPr>
          <p:nvPr>
            <p:ph idx="1"/>
          </p:nvPr>
        </p:nvSpPr>
        <p:spPr/>
        <p:txBody>
          <a:bodyPr>
            <a:normAutofit/>
          </a:bodyPr>
          <a:lstStyle/>
          <a:p>
            <a:r>
              <a:rPr lang="en-US" dirty="0"/>
              <a:t>The </a:t>
            </a:r>
            <a:r>
              <a:rPr lang="en-US" b="1" dirty="0"/>
              <a:t>JDK Enhancement Proposal</a:t>
            </a:r>
            <a:r>
              <a:rPr lang="en-US" dirty="0"/>
              <a:t> (or </a:t>
            </a:r>
            <a:r>
              <a:rPr lang="en-US" b="1" dirty="0"/>
              <a:t>JEP</a:t>
            </a:r>
            <a:r>
              <a:rPr lang="en-US" dirty="0"/>
              <a:t>) is a process drafted by </a:t>
            </a:r>
            <a:r>
              <a:rPr lang="en-US" dirty="0" smtClean="0"/>
              <a:t>Oracle Corporation</a:t>
            </a:r>
            <a:r>
              <a:rPr lang="en-US" dirty="0"/>
              <a:t> for collecting proposals for enhancements to </a:t>
            </a:r>
            <a:r>
              <a:rPr lang="en-US" dirty="0" smtClean="0"/>
              <a:t>the Java Development Kit</a:t>
            </a:r>
            <a:r>
              <a:rPr lang="en-US" dirty="0"/>
              <a:t> </a:t>
            </a:r>
            <a:r>
              <a:rPr lang="en-US" dirty="0" smtClean="0"/>
              <a:t>and</a:t>
            </a:r>
            <a:r>
              <a:rPr lang="en-US" dirty="0"/>
              <a:t> </a:t>
            </a:r>
            <a:r>
              <a:rPr lang="en-US" dirty="0" err="1" smtClean="0"/>
              <a:t>OpenDK</a:t>
            </a:r>
            <a:r>
              <a:rPr lang="en-US" dirty="0" smtClean="0"/>
              <a:t>.</a:t>
            </a:r>
            <a:endParaRPr lang="pt-BR" dirty="0"/>
          </a:p>
        </p:txBody>
      </p:sp>
    </p:spTree>
    <p:extLst>
      <p:ext uri="{BB962C8B-B14F-4D97-AF65-F5344CB8AC3E}">
        <p14:creationId xmlns:p14="http://schemas.microsoft.com/office/powerpoint/2010/main" val="2649981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Apresentação</a:t>
            </a:r>
            <a:endParaRPr lang="pt-BR" dirty="0"/>
          </a:p>
        </p:txBody>
      </p:sp>
      <p:sp>
        <p:nvSpPr>
          <p:cNvPr id="3" name="Espaço Reservado para Conteúdo 2"/>
          <p:cNvSpPr>
            <a:spLocks noGrp="1"/>
          </p:cNvSpPr>
          <p:nvPr>
            <p:ph idx="1"/>
          </p:nvPr>
        </p:nvSpPr>
        <p:spPr/>
        <p:txBody>
          <a:bodyPr>
            <a:normAutofit/>
          </a:bodyPr>
          <a:lstStyle/>
          <a:p>
            <a:r>
              <a:rPr lang="pt-BR" sz="1600" dirty="0"/>
              <a:t>Atuo na área de TI desde 1996 e com Java e aplicações corporativas desde 2004. Tive a oportunidade de participar de grandes projetos para clientes como: HP, EDS, Bosch, Mitsubhishi e para os Governos de Santa Catarina, São Paulo e Mato Grosso do Sul. Atualmente me encontro imerso na cultura Ágil e palestrando em importantes eventos como </a:t>
            </a:r>
            <a:r>
              <a:rPr lang="pt-BR" sz="1600" dirty="0" smtClean="0"/>
              <a:t>Javaneiros</a:t>
            </a:r>
            <a:r>
              <a:rPr lang="pt-BR" sz="1600" dirty="0"/>
              <a:t> e Flisol</a:t>
            </a:r>
            <a:r>
              <a:rPr lang="pt-BR" sz="1600" dirty="0" smtClean="0"/>
              <a:t>.</a:t>
            </a:r>
          </a:p>
          <a:p>
            <a:endParaRPr lang="pt-BR" sz="1600" dirty="0" smtClean="0"/>
          </a:p>
          <a:p>
            <a:r>
              <a:rPr lang="pt-BR" sz="1600" dirty="0" smtClean="0"/>
              <a:t>@apedrina</a:t>
            </a:r>
          </a:p>
          <a:p>
            <a:r>
              <a:rPr lang="pt-BR" sz="1600" dirty="0" smtClean="0">
                <a:hlinkClick r:id="rId2"/>
              </a:rPr>
              <a:t>pedrina.alisson@gmail.com</a:t>
            </a:r>
            <a:endParaRPr lang="pt-BR" sz="1600" dirty="0" smtClean="0"/>
          </a:p>
          <a:p>
            <a:r>
              <a:rPr lang="pt-BR" sz="1600" dirty="0" smtClean="0">
                <a:hlinkClick r:id="rId3"/>
              </a:rPr>
              <a:t>www.alissonpedrina.wordpress.com</a:t>
            </a:r>
            <a:endParaRPr lang="pt-BR" sz="1600" dirty="0" smtClean="0"/>
          </a:p>
          <a:p>
            <a:pPr marL="68580" indent="0">
              <a:buNone/>
            </a:pPr>
            <a:endParaRPr lang="pt-BR" sz="1600" dirty="0"/>
          </a:p>
        </p:txBody>
      </p:sp>
    </p:spTree>
    <p:extLst>
      <p:ext uri="{BB962C8B-B14F-4D97-AF65-F5344CB8AC3E}">
        <p14:creationId xmlns:p14="http://schemas.microsoft.com/office/powerpoint/2010/main" val="19129566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Meta-circular </a:t>
            </a:r>
            <a:r>
              <a:rPr lang="pt-BR" dirty="0" err="1" smtClean="0"/>
              <a:t>and</a:t>
            </a:r>
            <a:r>
              <a:rPr lang="pt-BR" dirty="0" smtClean="0"/>
              <a:t> dynamics </a:t>
            </a:r>
            <a:r>
              <a:rPr lang="pt-BR" dirty="0" err="1" smtClean="0"/>
              <a:t>languages</a:t>
            </a:r>
            <a:endParaRPr lang="pt-BR" dirty="0"/>
          </a:p>
        </p:txBody>
      </p:sp>
      <p:sp>
        <p:nvSpPr>
          <p:cNvPr id="4" name="Espaço Reservado para Conteúdo 3"/>
          <p:cNvSpPr>
            <a:spLocks noGrp="1"/>
          </p:cNvSpPr>
          <p:nvPr>
            <p:ph idx="1"/>
          </p:nvPr>
        </p:nvSpPr>
        <p:spPr/>
        <p:txBody>
          <a:bodyPr>
            <a:normAutofit/>
          </a:bodyPr>
          <a:lstStyle/>
          <a:p>
            <a:r>
              <a:rPr lang="en-US" dirty="0" smtClean="0"/>
              <a:t>Maxine - JVM</a:t>
            </a:r>
          </a:p>
          <a:p>
            <a:r>
              <a:rPr lang="en-US" dirty="0" err="1" smtClean="0"/>
              <a:t>Graal</a:t>
            </a:r>
            <a:r>
              <a:rPr lang="en-US" dirty="0" smtClean="0"/>
              <a:t> VM – </a:t>
            </a:r>
            <a:r>
              <a:rPr lang="en-US" dirty="0" err="1" smtClean="0"/>
              <a:t>compilador</a:t>
            </a:r>
            <a:r>
              <a:rPr lang="en-US" dirty="0" smtClean="0"/>
              <a:t> e </a:t>
            </a:r>
            <a:r>
              <a:rPr lang="en-US" dirty="0" err="1" smtClean="0"/>
              <a:t>interpretador</a:t>
            </a:r>
            <a:endParaRPr lang="en-US" dirty="0" smtClean="0"/>
          </a:p>
          <a:p>
            <a:r>
              <a:rPr lang="en-US" dirty="0" err="1" smtClean="0"/>
              <a:t>Jruby</a:t>
            </a:r>
            <a:endParaRPr lang="en-US" dirty="0" smtClean="0"/>
          </a:p>
          <a:p>
            <a:r>
              <a:rPr lang="en-US" dirty="0" err="1" smtClean="0"/>
              <a:t>Jython</a:t>
            </a:r>
            <a:endParaRPr lang="en-US" dirty="0" smtClean="0"/>
          </a:p>
          <a:p>
            <a:r>
              <a:rPr lang="en-US" dirty="0" err="1" smtClean="0"/>
              <a:t>Nashorn</a:t>
            </a:r>
            <a:endParaRPr lang="en-US" dirty="0" smtClean="0"/>
          </a:p>
          <a:p>
            <a:r>
              <a:rPr lang="en-US" dirty="0" smtClean="0"/>
              <a:t>Scala</a:t>
            </a:r>
          </a:p>
          <a:p>
            <a:r>
              <a:rPr lang="en-US" smtClean="0"/>
              <a:t>Groovy</a:t>
            </a:r>
            <a:endParaRPr lang="pt-BR" dirty="0"/>
          </a:p>
        </p:txBody>
      </p:sp>
    </p:spTree>
    <p:extLst>
      <p:ext uri="{BB962C8B-B14F-4D97-AF65-F5344CB8AC3E}">
        <p14:creationId xmlns:p14="http://schemas.microsoft.com/office/powerpoint/2010/main" val="42607189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r>
              <a:rPr lang="pt-BR" dirty="0" smtClean="0"/>
              <a:t>GitHub</a:t>
            </a:r>
            <a:endParaRPr lang="pt-BR" dirty="0"/>
          </a:p>
        </p:txBody>
      </p:sp>
      <p:pic>
        <p:nvPicPr>
          <p:cNvPr id="2" name="Picture 1"/>
          <p:cNvPicPr>
            <a:picLocks noChangeAspect="1"/>
          </p:cNvPicPr>
          <p:nvPr/>
        </p:nvPicPr>
        <p:blipFill>
          <a:blip r:embed="rId2"/>
          <a:stretch>
            <a:fillRect/>
          </a:stretch>
        </p:blipFill>
        <p:spPr>
          <a:xfrm>
            <a:off x="1385887" y="2314575"/>
            <a:ext cx="6372225" cy="2228850"/>
          </a:xfrm>
          <a:prstGeom prst="rect">
            <a:avLst/>
          </a:prstGeom>
        </p:spPr>
      </p:pic>
    </p:spTree>
    <p:extLst>
      <p:ext uri="{BB962C8B-B14F-4D97-AF65-F5344CB8AC3E}">
        <p14:creationId xmlns:p14="http://schemas.microsoft.com/office/powerpoint/2010/main" val="40536404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a:xfrm>
            <a:off x="1014492" y="404664"/>
            <a:ext cx="7013891" cy="1143000"/>
          </a:xfrm>
        </p:spPr>
        <p:txBody>
          <a:bodyPr>
            <a:normAutofit/>
          </a:bodyPr>
          <a:lstStyle/>
          <a:p>
            <a:r>
              <a:rPr lang="pt-BR" dirty="0" smtClean="0"/>
              <a:t>TIOB </a:t>
            </a:r>
            <a:r>
              <a:rPr lang="en-US" dirty="0"/>
              <a:t>TIOBE </a:t>
            </a:r>
            <a:r>
              <a:rPr lang="en-US" sz="1300" dirty="0"/>
              <a:t>checks more than </a:t>
            </a:r>
            <a:r>
              <a:rPr lang="en-US" sz="1300" b="1" dirty="0"/>
              <a:t>300 million lines of software </a:t>
            </a:r>
            <a:r>
              <a:rPr lang="en-US" sz="1300" b="1" dirty="0" smtClean="0"/>
              <a:t>code </a:t>
            </a:r>
            <a:r>
              <a:rPr lang="en-US" sz="1300" dirty="0" smtClean="0"/>
              <a:t>for its</a:t>
            </a:r>
            <a:r>
              <a:rPr lang="en-US" sz="1300" dirty="0"/>
              <a:t> </a:t>
            </a:r>
            <a:r>
              <a:rPr lang="en-US" sz="1300" dirty="0" smtClean="0"/>
              <a:t>customers</a:t>
            </a:r>
            <a:r>
              <a:rPr lang="en-US" sz="1300" dirty="0"/>
              <a:t> world-wide, real-time, each day.</a:t>
            </a:r>
            <a:endParaRPr lang="pt-BR" sz="13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2" y="1602829"/>
            <a:ext cx="7077075" cy="456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32329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6806316" cy="1143000"/>
          </a:xfrm>
        </p:spPr>
        <p:txBody>
          <a:bodyPr>
            <a:normAutofit/>
          </a:bodyPr>
          <a:lstStyle/>
          <a:p>
            <a:r>
              <a:rPr lang="pt-BR" dirty="0" smtClean="0"/>
              <a:t>IEEE </a:t>
            </a:r>
            <a:r>
              <a:rPr lang="en-US" sz="1200" dirty="0" smtClean="0"/>
              <a:t>is </a:t>
            </a:r>
            <a:r>
              <a:rPr lang="en-US" sz="1200" dirty="0"/>
              <a:t>the world's largest professional association dedicated to advancing technological innovation and excellence for the benefit of humanity.</a:t>
            </a:r>
            <a:endParaRPr lang="pt-BR" sz="1200" dirty="0"/>
          </a:p>
        </p:txBody>
      </p:sp>
      <p:pic>
        <p:nvPicPr>
          <p:cNvPr id="8194" name="Picture 2" descr="http://imagens.canaltech.com.br/62104-Ranking-IE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695797"/>
            <a:ext cx="591502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8108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Radar </a:t>
            </a:r>
            <a:r>
              <a:rPr lang="pt-BR" dirty="0" err="1" smtClean="0"/>
              <a:t>thoughtworks</a:t>
            </a:r>
            <a:endParaRPr lang="pt-BR" dirty="0"/>
          </a:p>
        </p:txBody>
      </p:sp>
      <p:sp>
        <p:nvSpPr>
          <p:cNvPr id="3" name="Espaço Reservado para Conteúdo 2"/>
          <p:cNvSpPr>
            <a:spLocks noGrp="1"/>
          </p:cNvSpPr>
          <p:nvPr>
            <p:ph idx="1"/>
          </p:nvPr>
        </p:nvSpPr>
        <p:spPr/>
        <p:txBody>
          <a:bodyPr/>
          <a:lstStyle/>
          <a:p>
            <a:endParaRPr lang="pt-B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33" y="2260936"/>
            <a:ext cx="8676455" cy="3688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62880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Job</a:t>
            </a:r>
            <a:r>
              <a:rPr lang="pt-BR" dirty="0" smtClean="0"/>
              <a:t> </a:t>
            </a:r>
            <a:r>
              <a:rPr lang="pt-BR" dirty="0" err="1" smtClean="0"/>
              <a:t>market</a:t>
            </a:r>
            <a:endParaRPr lang="pt-BR" dirty="0"/>
          </a:p>
        </p:txBody>
      </p:sp>
      <p:sp>
        <p:nvSpPr>
          <p:cNvPr id="5" name="Subtítulo 4"/>
          <p:cNvSpPr>
            <a:spLocks noGrp="1"/>
          </p:cNvSpPr>
          <p:nvPr>
            <p:ph type="subTitle" idx="1"/>
          </p:nvPr>
        </p:nvSpPr>
        <p:spPr/>
        <p:txBody>
          <a:bodyPr/>
          <a:lstStyle/>
          <a:p>
            <a:r>
              <a:rPr lang="pt-BR" dirty="0" smtClean="0"/>
              <a:t>In Brasil </a:t>
            </a:r>
            <a:r>
              <a:rPr lang="pt-BR" dirty="0" err="1" smtClean="0"/>
              <a:t>and</a:t>
            </a:r>
            <a:r>
              <a:rPr lang="pt-BR" dirty="0" smtClean="0"/>
              <a:t> in </a:t>
            </a:r>
            <a:r>
              <a:rPr lang="pt-BR" dirty="0" err="1" smtClean="0"/>
              <a:t>the</a:t>
            </a:r>
            <a:r>
              <a:rPr lang="pt-BR" dirty="0" smtClean="0"/>
              <a:t> world</a:t>
            </a:r>
            <a:endParaRPr lang="pt-BR" dirty="0"/>
          </a:p>
        </p:txBody>
      </p:sp>
    </p:spTree>
    <p:extLst>
      <p:ext uri="{BB962C8B-B14F-4D97-AF65-F5344CB8AC3E}">
        <p14:creationId xmlns:p14="http://schemas.microsoft.com/office/powerpoint/2010/main" val="15987469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endParaRPr lang="pt-BR"/>
          </a:p>
        </p:txBody>
      </p:sp>
      <p:pic>
        <p:nvPicPr>
          <p:cNvPr id="6146" name="Picture 2" descr="http://blog.newrelic.com/wp-content/uploads/Dice-char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980728"/>
            <a:ext cx="7082197" cy="5472608"/>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3"/>
          <p:cNvSpPr txBox="1">
            <a:spLocks/>
          </p:cNvSpPr>
          <p:nvPr/>
        </p:nvSpPr>
        <p:spPr>
          <a:xfrm>
            <a:off x="1014493" y="404664"/>
            <a:ext cx="4896662" cy="11430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Dice.com</a:t>
            </a:r>
            <a:endParaRPr lang="pt-BR" dirty="0"/>
          </a:p>
        </p:txBody>
      </p:sp>
    </p:spTree>
    <p:extLst>
      <p:ext uri="{BB962C8B-B14F-4D97-AF65-F5344CB8AC3E}">
        <p14:creationId xmlns:p14="http://schemas.microsoft.com/office/powerpoint/2010/main" val="35133765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4896662" cy="1143000"/>
          </a:xfrm>
        </p:spPr>
        <p:txBody>
          <a:bodyPr/>
          <a:lstStyle/>
          <a:p>
            <a:r>
              <a:rPr lang="pt-BR" dirty="0" smtClean="0"/>
              <a:t>www.apinfo.com</a:t>
            </a:r>
            <a:endParaRPr lang="pt-B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82" y="1972154"/>
            <a:ext cx="8446590" cy="3329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68735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Some </a:t>
            </a:r>
            <a:r>
              <a:rPr lang="pt-BR" dirty="0" err="1" smtClean="0"/>
              <a:t>companies</a:t>
            </a:r>
            <a:endParaRPr lang="pt-BR" dirty="0"/>
          </a:p>
        </p:txBody>
      </p:sp>
      <p:sp>
        <p:nvSpPr>
          <p:cNvPr id="3" name="Espaço Reservado para Conteúdo 2"/>
          <p:cNvSpPr>
            <a:spLocks noGrp="1"/>
          </p:cNvSpPr>
          <p:nvPr>
            <p:ph idx="1"/>
          </p:nvPr>
        </p:nvSpPr>
        <p:spPr/>
        <p:txBody>
          <a:bodyPr/>
          <a:lstStyle/>
          <a:p>
            <a:endParaRPr lang="pt-BR" dirty="0"/>
          </a:p>
        </p:txBody>
      </p:sp>
      <p:pic>
        <p:nvPicPr>
          <p:cNvPr id="11266" name="Picture 2" descr="Mitsubishi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348880"/>
            <a:ext cx="2016224" cy="117222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CEE e adimplênc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3521103"/>
            <a:ext cx="2016224" cy="128272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baixae.org/wp-content/uploads/2015/02/Bos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4653135"/>
            <a:ext cx="2104066" cy="1306043"/>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s://pbs.twimg.com/profile_images/3540976963/ccf11950bf0bc7e8bef76a8eb7b5a0f0_400x400.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1760" y="2391785"/>
            <a:ext cx="965479" cy="965479"/>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www.mastercssa.com.br/wp-content/uploads/2015/04/Dell_SonicWALL_Bradesc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7864" y="4803826"/>
            <a:ext cx="2304256" cy="1072919"/>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http://upload.wikimedia.org/wikipedia/commons/thumb/0/0f/General_Motors.svg/150px-General_Motors.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7093" y="3491146"/>
            <a:ext cx="1214228" cy="1206134"/>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https://valberlucio.files.wordpress.com/2014/10/basa.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73879" y="4697280"/>
            <a:ext cx="1850486" cy="1110480"/>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http://imprensaoeste.com/wp-content/uploads/2013/09/prodesp.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63988" y="3706576"/>
            <a:ext cx="1800200" cy="870065"/>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descr="http://opnear.utdallas.edu/projects/int_coll_pix/cpqd.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63888" y="2364082"/>
            <a:ext cx="1634867" cy="9931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2" descr="Resultado de imagem para governo de mato grosso do su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5" name="AutoShape 24" descr="Resultado de imagem para governo de mato grosso do su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0" name="Picture 26" descr="http://www.ivihoje.com.br/index.php/noticias/thumbs/arquivos-noticias-imagens-7a528f763b07665f37b769c19faec09f.jpg/300/30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088" y="2436477"/>
            <a:ext cx="2304256" cy="72968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8" descr="Resultado de imagem para pr new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AutoShape 30" descr="Resultado de imagem para pr new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6" name="Picture 32" descr="http://static1.1.sqspcdn.com/static/f/594174/22378989/1365192538357/PRNews-CMYK-as-of-2-6-13.png?token=gKIRe1wQZ7rymqRZ5XLx7%2BjeYwQ%3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20184" y="3357264"/>
            <a:ext cx="1904181" cy="5429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adonline1.tempsite.ws/ad2005/upload/000089.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60701" y="4053212"/>
            <a:ext cx="1360108" cy="47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586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How</a:t>
            </a:r>
            <a:r>
              <a:rPr lang="pt-BR" dirty="0" smtClean="0"/>
              <a:t> </a:t>
            </a:r>
            <a:r>
              <a:rPr lang="pt-BR" dirty="0" err="1" smtClean="0"/>
              <a:t>to</a:t>
            </a:r>
            <a:r>
              <a:rPr lang="pt-BR" dirty="0" smtClean="0"/>
              <a:t> surf </a:t>
            </a:r>
            <a:r>
              <a:rPr lang="pt-BR" dirty="0" err="1" smtClean="0"/>
              <a:t>current</a:t>
            </a:r>
            <a:r>
              <a:rPr lang="pt-BR" dirty="0" smtClean="0"/>
              <a:t> </a:t>
            </a:r>
            <a:r>
              <a:rPr lang="pt-BR" dirty="0" err="1" smtClean="0"/>
              <a:t>wave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19205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curso</a:t>
            </a:r>
            <a:endParaRPr lang="pt-BR" dirty="0"/>
          </a:p>
        </p:txBody>
      </p:sp>
      <p:sp>
        <p:nvSpPr>
          <p:cNvPr id="3" name="Espaço Reservado para Conteúdo 2"/>
          <p:cNvSpPr>
            <a:spLocks noGrp="1"/>
          </p:cNvSpPr>
          <p:nvPr>
            <p:ph idx="1"/>
          </p:nvPr>
        </p:nvSpPr>
        <p:spPr/>
        <p:txBody>
          <a:bodyPr/>
          <a:lstStyle/>
          <a:p>
            <a:r>
              <a:rPr lang="pt-BR" dirty="0" smtClean="0"/>
              <a:t>Como nasceu a ideia</a:t>
            </a:r>
            <a:endParaRPr lang="pt-BR" dirty="0"/>
          </a:p>
          <a:p>
            <a:r>
              <a:rPr lang="pt-BR" dirty="0" smtClean="0"/>
              <a:t>Como evoluiu</a:t>
            </a:r>
          </a:p>
          <a:p>
            <a:r>
              <a:rPr lang="pt-BR" dirty="0" smtClean="0"/>
              <a:t>Para onde vai</a:t>
            </a:r>
          </a:p>
          <a:p>
            <a:endParaRPr lang="pt-BR" dirty="0" smtClean="0"/>
          </a:p>
        </p:txBody>
      </p:sp>
    </p:spTree>
    <p:extLst>
      <p:ext uri="{BB962C8B-B14F-4D97-AF65-F5344CB8AC3E}">
        <p14:creationId xmlns:p14="http://schemas.microsoft.com/office/powerpoint/2010/main" val="36727536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This</a:t>
            </a:r>
            <a:r>
              <a:rPr lang="pt-BR" dirty="0" smtClean="0"/>
              <a:t> </a:t>
            </a:r>
            <a:r>
              <a:rPr lang="pt-BR" dirty="0" err="1" smtClean="0"/>
              <a:t>makes</a:t>
            </a:r>
            <a:r>
              <a:rPr lang="pt-BR" dirty="0" smtClean="0"/>
              <a:t> </a:t>
            </a:r>
            <a:r>
              <a:rPr lang="pt-BR" dirty="0" err="1" smtClean="0"/>
              <a:t>the</a:t>
            </a:r>
            <a:r>
              <a:rPr lang="pt-BR" dirty="0" smtClean="0"/>
              <a:t> </a:t>
            </a:r>
            <a:r>
              <a:rPr lang="pt-BR" dirty="0" err="1" smtClean="0"/>
              <a:t>differences</a:t>
            </a:r>
            <a:r>
              <a:rPr lang="pt-BR" dirty="0" smtClean="0"/>
              <a:t>	</a:t>
            </a:r>
            <a:endParaRPr lang="pt-BR" dirty="0"/>
          </a:p>
        </p:txBody>
      </p:sp>
      <p:sp>
        <p:nvSpPr>
          <p:cNvPr id="3" name="Espaço Reservado para Conteúdo 2"/>
          <p:cNvSpPr>
            <a:spLocks noGrp="1"/>
          </p:cNvSpPr>
          <p:nvPr>
            <p:ph idx="1"/>
          </p:nvPr>
        </p:nvSpPr>
        <p:spPr/>
        <p:txBody>
          <a:bodyPr/>
          <a:lstStyle/>
          <a:p>
            <a:r>
              <a:rPr lang="pt-BR" dirty="0" err="1"/>
              <a:t>Solid</a:t>
            </a:r>
            <a:r>
              <a:rPr lang="pt-BR" dirty="0"/>
              <a:t> </a:t>
            </a:r>
            <a:r>
              <a:rPr lang="pt-BR" dirty="0" err="1"/>
              <a:t>principles</a:t>
            </a:r>
            <a:r>
              <a:rPr lang="pt-BR" dirty="0"/>
              <a:t> OO</a:t>
            </a:r>
            <a:endParaRPr lang="pt-BR" dirty="0" smtClean="0"/>
          </a:p>
          <a:p>
            <a:r>
              <a:rPr lang="pt-BR" dirty="0" smtClean="0"/>
              <a:t>Design </a:t>
            </a:r>
            <a:r>
              <a:rPr lang="pt-BR" dirty="0" err="1" smtClean="0"/>
              <a:t>Patterns</a:t>
            </a:r>
            <a:endParaRPr lang="pt-BR" dirty="0" smtClean="0"/>
          </a:p>
          <a:p>
            <a:r>
              <a:rPr lang="pt-BR" dirty="0" smtClean="0"/>
              <a:t>S.O.L.I.D</a:t>
            </a:r>
          </a:p>
          <a:p>
            <a:r>
              <a:rPr lang="pt-BR" dirty="0" smtClean="0"/>
              <a:t>Clean </a:t>
            </a:r>
            <a:r>
              <a:rPr lang="pt-BR" dirty="0" err="1" smtClean="0"/>
              <a:t>code</a:t>
            </a:r>
            <a:endParaRPr lang="pt-BR" dirty="0" smtClean="0"/>
          </a:p>
          <a:p>
            <a:r>
              <a:rPr lang="pt-BR" dirty="0" err="1" smtClean="0"/>
              <a:t>Automated</a:t>
            </a:r>
            <a:r>
              <a:rPr lang="pt-BR" dirty="0" smtClean="0"/>
              <a:t> </a:t>
            </a:r>
            <a:r>
              <a:rPr lang="pt-BR" dirty="0" err="1" smtClean="0"/>
              <a:t>Testing</a:t>
            </a:r>
            <a:endParaRPr lang="pt-BR" dirty="0" smtClean="0"/>
          </a:p>
          <a:p>
            <a:r>
              <a:rPr lang="pt-BR" dirty="0" smtClean="0"/>
              <a:t>TDD</a:t>
            </a:r>
          </a:p>
          <a:p>
            <a:r>
              <a:rPr lang="pt-BR" dirty="0" err="1" smtClean="0"/>
              <a:t>Agile</a:t>
            </a:r>
            <a:r>
              <a:rPr lang="pt-BR" dirty="0" smtClean="0"/>
              <a:t> manifesto</a:t>
            </a:r>
            <a:endParaRPr lang="pt-BR" dirty="0"/>
          </a:p>
        </p:txBody>
      </p:sp>
    </p:spTree>
    <p:extLst>
      <p:ext uri="{BB962C8B-B14F-4D97-AF65-F5344CB8AC3E}">
        <p14:creationId xmlns:p14="http://schemas.microsoft.com/office/powerpoint/2010/main" val="1894637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Performance</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0298892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err="1" smtClean="0"/>
              <a:t>What</a:t>
            </a:r>
            <a:r>
              <a:rPr lang="pt-BR" dirty="0" smtClean="0"/>
              <a:t> </a:t>
            </a:r>
            <a:r>
              <a:rPr lang="pt-BR" dirty="0" err="1" smtClean="0"/>
              <a:t>is</a:t>
            </a:r>
            <a:r>
              <a:rPr lang="pt-BR" dirty="0" smtClean="0"/>
              <a:t>?</a:t>
            </a:r>
            <a:endParaRPr lang="pt-BR" dirty="0"/>
          </a:p>
        </p:txBody>
      </p:sp>
      <p:sp>
        <p:nvSpPr>
          <p:cNvPr id="5" name="Espaço Reservado para Conteúdo 4"/>
          <p:cNvSpPr>
            <a:spLocks noGrp="1"/>
          </p:cNvSpPr>
          <p:nvPr>
            <p:ph idx="1"/>
          </p:nvPr>
        </p:nvSpPr>
        <p:spPr/>
        <p:txBody>
          <a:bodyPr/>
          <a:lstStyle/>
          <a:p>
            <a:r>
              <a:rPr lang="pt-BR" dirty="0" smtClean="0"/>
              <a:t>Performance  </a:t>
            </a:r>
            <a:r>
              <a:rPr lang="pt-BR" dirty="0" err="1" smtClean="0"/>
              <a:t>scalability</a:t>
            </a:r>
            <a:r>
              <a:rPr lang="pt-BR" dirty="0" smtClean="0"/>
              <a:t>  </a:t>
            </a:r>
            <a:r>
              <a:rPr lang="pt-BR" dirty="0" err="1" smtClean="0"/>
              <a:t>bottleneck</a:t>
            </a:r>
            <a:endParaRPr lang="pt-BR" dirty="0"/>
          </a:p>
        </p:txBody>
      </p:sp>
      <p:pic>
        <p:nvPicPr>
          <p:cNvPr id="6" name="Imagem 5"/>
          <p:cNvPicPr>
            <a:picLocks noChangeAspect="1"/>
          </p:cNvPicPr>
          <p:nvPr/>
        </p:nvPicPr>
        <p:blipFill>
          <a:blip r:embed="rId2">
            <a:lum/>
            <a:alphaModFix/>
          </a:blip>
          <a:srcRect/>
          <a:stretch>
            <a:fillRect/>
          </a:stretch>
        </p:blipFill>
        <p:spPr>
          <a:xfrm>
            <a:off x="828000" y="3151008"/>
            <a:ext cx="7488000" cy="2870280"/>
          </a:xfrm>
          <a:prstGeom prst="rect">
            <a:avLst/>
          </a:prstGeom>
          <a:noFill/>
          <a:ln>
            <a:noFill/>
          </a:ln>
        </p:spPr>
      </p:pic>
    </p:spTree>
    <p:extLst>
      <p:ext uri="{BB962C8B-B14F-4D97-AF65-F5344CB8AC3E}">
        <p14:creationId xmlns:p14="http://schemas.microsoft.com/office/powerpoint/2010/main" val="28498049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When</a:t>
            </a:r>
            <a:r>
              <a:rPr lang="pt-BR" dirty="0" smtClean="0"/>
              <a:t> </a:t>
            </a:r>
            <a:r>
              <a:rPr lang="pt-BR" dirty="0" err="1" smtClean="0"/>
              <a:t>testing</a:t>
            </a:r>
            <a:r>
              <a:rPr lang="pt-BR" dirty="0" smtClean="0"/>
              <a:t>?</a:t>
            </a:r>
            <a:endParaRPr lang="pt-BR" dirty="0"/>
          </a:p>
        </p:txBody>
      </p:sp>
      <p:sp>
        <p:nvSpPr>
          <p:cNvPr id="4" name="Espaço Reservado para Conteúdo 3"/>
          <p:cNvSpPr>
            <a:spLocks noGrp="1"/>
          </p:cNvSpPr>
          <p:nvPr>
            <p:ph idx="1"/>
          </p:nvPr>
        </p:nvSpPr>
        <p:spPr/>
        <p:txBody>
          <a:bodyPr/>
          <a:lstStyle/>
          <a:p>
            <a:r>
              <a:rPr lang="pt-BR" dirty="0" err="1" smtClean="0"/>
              <a:t>Early</a:t>
            </a:r>
            <a:endParaRPr lang="pt-BR" dirty="0" smtClean="0"/>
          </a:p>
          <a:p>
            <a:r>
              <a:rPr lang="pt-BR" dirty="0" err="1" smtClean="0"/>
              <a:t>Afternoon</a:t>
            </a:r>
            <a:endParaRPr lang="pt-BR" dirty="0" smtClean="0"/>
          </a:p>
          <a:p>
            <a:r>
              <a:rPr lang="pt-BR" dirty="0" err="1" smtClean="0"/>
              <a:t>Balanced</a:t>
            </a:r>
            <a:endParaRPr lang="pt-BR" dirty="0"/>
          </a:p>
        </p:txBody>
      </p:sp>
      <p:pic>
        <p:nvPicPr>
          <p:cNvPr id="7" name="Picture 2" descr="http://cliparts.co/cliparts/5iR/aba/5iRaba5ia.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9182" y="4487651"/>
            <a:ext cx="1361250" cy="174966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2.bp.blogspot.com/_G3RDzl34sQk/TMDDu33QxoI/AAAAAAAABjI/r5xCkaA3rZA/s400/mon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655" y="3823070"/>
            <a:ext cx="1969394" cy="243473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thumbs.dreamstime.com/x/monstro-de-frankenstein-dos-desenhos-animados-2141497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908720"/>
            <a:ext cx="2120196" cy="3128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308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Where</a:t>
            </a:r>
            <a:r>
              <a:rPr lang="pt-BR" dirty="0" smtClean="0"/>
              <a:t> </a:t>
            </a:r>
            <a:r>
              <a:rPr lang="pt-BR" dirty="0" err="1" smtClean="0"/>
              <a:t>is</a:t>
            </a:r>
            <a:r>
              <a:rPr lang="pt-BR" dirty="0" smtClean="0"/>
              <a:t> </a:t>
            </a:r>
            <a:r>
              <a:rPr lang="pt-BR" dirty="0" err="1" smtClean="0"/>
              <a:t>bottleneck</a:t>
            </a:r>
            <a:r>
              <a:rPr lang="pt-BR" dirty="0" smtClean="0"/>
              <a:t>?</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http://www.igpmanager.com/content/misc/news/thumb/69.jpg?13841921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146" y="2371750"/>
            <a:ext cx="3777886" cy="24254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aplossystems.co.uk/resources/images/features/databaseManage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3501008"/>
            <a:ext cx="3168352" cy="234182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a:picLocks noChangeAspect="1"/>
          </p:cNvPicPr>
          <p:nvPr/>
        </p:nvPicPr>
        <p:blipFill>
          <a:blip r:embed="rId4">
            <a:lum/>
            <a:alphaModFix/>
          </a:blip>
          <a:srcRect/>
          <a:stretch>
            <a:fillRect/>
          </a:stretch>
        </p:blipFill>
        <p:spPr>
          <a:xfrm>
            <a:off x="1086970" y="4509120"/>
            <a:ext cx="2044870" cy="1334266"/>
          </a:xfrm>
          <a:prstGeom prst="rect">
            <a:avLst/>
          </a:prstGeom>
          <a:noFill/>
          <a:ln>
            <a:noFill/>
          </a:ln>
        </p:spPr>
      </p:pic>
    </p:spTree>
    <p:extLst>
      <p:ext uri="{BB962C8B-B14F-4D97-AF65-F5344CB8AC3E}">
        <p14:creationId xmlns:p14="http://schemas.microsoft.com/office/powerpoint/2010/main" val="33914523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Tools</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755576" y="2276872"/>
            <a:ext cx="3463304" cy="3148301"/>
          </a:xfrm>
          <a:prstGeom prst="rect">
            <a:avLst/>
          </a:prstGeom>
          <a:noFill/>
          <a:ln>
            <a:noFill/>
          </a:ln>
        </p:spPr>
      </p:pic>
      <p:pic>
        <p:nvPicPr>
          <p:cNvPr id="3074" name="Picture 2" descr="http://1.bp.blogspot.com/_k7-jvtv2cLo/TCy9tDdKYrI/AAAAAAAAArQ/ZYNCUDUwb8A/s1600/screenshot_h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392" y="2778989"/>
            <a:ext cx="4644008" cy="308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624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Tests</a:t>
            </a:r>
            <a:endParaRPr lang="pt-BR" dirty="0"/>
          </a:p>
        </p:txBody>
      </p:sp>
      <p:sp>
        <p:nvSpPr>
          <p:cNvPr id="3" name="Espaço Reservado para Conteúdo 2"/>
          <p:cNvSpPr>
            <a:spLocks noGrp="1"/>
          </p:cNvSpPr>
          <p:nvPr>
            <p:ph idx="1"/>
          </p:nvPr>
        </p:nvSpPr>
        <p:spPr/>
        <p:txBody>
          <a:bodyPr/>
          <a:lstStyle/>
          <a:p>
            <a:r>
              <a:rPr lang="pt-BR" dirty="0" smtClean="0"/>
              <a:t>Real </a:t>
            </a:r>
            <a:r>
              <a:rPr lang="pt-BR" dirty="0" err="1" smtClean="0"/>
              <a:t>applications</a:t>
            </a:r>
            <a:endParaRPr lang="pt-BR" dirty="0" smtClean="0"/>
          </a:p>
          <a:p>
            <a:r>
              <a:rPr lang="pt-BR" dirty="0" err="1" smtClean="0"/>
              <a:t>Exact</a:t>
            </a:r>
            <a:r>
              <a:rPr lang="pt-BR" dirty="0" smtClean="0"/>
              <a:t> </a:t>
            </a:r>
            <a:r>
              <a:rPr lang="pt-BR" dirty="0" err="1" smtClean="0"/>
              <a:t>copy</a:t>
            </a:r>
            <a:endParaRPr lang="pt-BR" dirty="0" smtClean="0"/>
          </a:p>
          <a:p>
            <a:r>
              <a:rPr lang="pt-BR" dirty="0" err="1" smtClean="0"/>
              <a:t>Subsystems</a:t>
            </a:r>
            <a:endParaRPr lang="pt-BR" dirty="0" smtClean="0"/>
          </a:p>
          <a:p>
            <a:r>
              <a:rPr lang="pt-BR" dirty="0" err="1" smtClean="0"/>
              <a:t>Regression</a:t>
            </a:r>
            <a:r>
              <a:rPr lang="pt-BR" dirty="0" smtClean="0"/>
              <a:t> </a:t>
            </a:r>
            <a:r>
              <a:rPr lang="pt-BR" dirty="0" err="1" smtClean="0"/>
              <a:t>testing</a:t>
            </a:r>
            <a:endParaRPr lang="pt-BR" dirty="0"/>
          </a:p>
        </p:txBody>
      </p:sp>
      <p:pic>
        <p:nvPicPr>
          <p:cNvPr id="4" name="Imagem 3"/>
          <p:cNvPicPr>
            <a:picLocks noChangeAspect="1"/>
          </p:cNvPicPr>
          <p:nvPr/>
        </p:nvPicPr>
        <p:blipFill>
          <a:blip r:embed="rId2">
            <a:lum/>
            <a:alphaModFix/>
          </a:blip>
          <a:srcRect/>
          <a:stretch>
            <a:fillRect/>
          </a:stretch>
        </p:blipFill>
        <p:spPr>
          <a:xfrm>
            <a:off x="4407530" y="2708920"/>
            <a:ext cx="3908886" cy="3312368"/>
          </a:xfrm>
          <a:prstGeom prst="rect">
            <a:avLst/>
          </a:prstGeom>
          <a:noFill/>
          <a:ln>
            <a:noFill/>
          </a:ln>
        </p:spPr>
      </p:pic>
    </p:spTree>
    <p:extLst>
      <p:ext uri="{BB962C8B-B14F-4D97-AF65-F5344CB8AC3E}">
        <p14:creationId xmlns:p14="http://schemas.microsoft.com/office/powerpoint/2010/main" val="26591227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Which</a:t>
            </a:r>
            <a:r>
              <a:rPr lang="pt-BR" dirty="0" smtClean="0"/>
              <a:t> helps</a:t>
            </a:r>
            <a:endParaRPr lang="pt-BR" dirty="0"/>
          </a:p>
        </p:txBody>
      </p:sp>
      <p:sp>
        <p:nvSpPr>
          <p:cNvPr id="3" name="Espaço Reservado para Conteúdo 2"/>
          <p:cNvSpPr>
            <a:spLocks noGrp="1"/>
          </p:cNvSpPr>
          <p:nvPr>
            <p:ph idx="1"/>
          </p:nvPr>
        </p:nvSpPr>
        <p:spPr/>
        <p:txBody>
          <a:bodyPr/>
          <a:lstStyle/>
          <a:p>
            <a:r>
              <a:rPr lang="pt-BR" dirty="0" err="1" smtClean="0"/>
              <a:t>Queuing</a:t>
            </a:r>
            <a:r>
              <a:rPr lang="pt-BR" dirty="0" smtClean="0"/>
              <a:t> </a:t>
            </a:r>
            <a:r>
              <a:rPr lang="pt-BR" dirty="0" err="1" smtClean="0"/>
              <a:t>theory</a:t>
            </a:r>
            <a:endParaRPr lang="pt-BR" dirty="0" smtClean="0"/>
          </a:p>
          <a:p>
            <a:r>
              <a:rPr lang="pt-BR" dirty="0" err="1" smtClean="0"/>
              <a:t>Probability</a:t>
            </a:r>
            <a:endParaRPr lang="pt-BR" dirty="0"/>
          </a:p>
        </p:txBody>
      </p:sp>
      <p:pic>
        <p:nvPicPr>
          <p:cNvPr id="4" name="Imagem 3"/>
          <p:cNvPicPr>
            <a:picLocks noChangeAspect="1"/>
          </p:cNvPicPr>
          <p:nvPr/>
        </p:nvPicPr>
        <p:blipFill>
          <a:blip r:embed="rId2">
            <a:lum/>
            <a:alphaModFix/>
          </a:blip>
          <a:srcRect/>
          <a:stretch>
            <a:fillRect/>
          </a:stretch>
        </p:blipFill>
        <p:spPr>
          <a:xfrm>
            <a:off x="4862176" y="2351024"/>
            <a:ext cx="3238216" cy="3238216"/>
          </a:xfrm>
          <a:prstGeom prst="rect">
            <a:avLst/>
          </a:prstGeom>
          <a:noFill/>
          <a:ln>
            <a:noFill/>
          </a:ln>
        </p:spPr>
      </p:pic>
      <p:pic>
        <p:nvPicPr>
          <p:cNvPr id="5" name="Imagem 4"/>
          <p:cNvPicPr>
            <a:picLocks noChangeAspect="1"/>
          </p:cNvPicPr>
          <p:nvPr/>
        </p:nvPicPr>
        <p:blipFill>
          <a:blip r:embed="rId3">
            <a:lum/>
            <a:alphaModFix/>
          </a:blip>
          <a:srcRect/>
          <a:stretch>
            <a:fillRect/>
          </a:stretch>
        </p:blipFill>
        <p:spPr>
          <a:xfrm>
            <a:off x="3055040" y="3988902"/>
            <a:ext cx="1588968" cy="1600338"/>
          </a:xfrm>
          <a:prstGeom prst="rect">
            <a:avLst/>
          </a:prstGeom>
          <a:noFill/>
          <a:ln>
            <a:noFill/>
          </a:ln>
        </p:spPr>
      </p:pic>
    </p:spTree>
    <p:extLst>
      <p:ext uri="{BB962C8B-B14F-4D97-AF65-F5344CB8AC3E}">
        <p14:creationId xmlns:p14="http://schemas.microsoft.com/office/powerpoint/2010/main" val="22999636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Benchmark</a:t>
            </a:r>
            <a:endParaRPr lang="pt-BR" dirty="0"/>
          </a:p>
        </p:txBody>
      </p:sp>
      <p:sp>
        <p:nvSpPr>
          <p:cNvPr id="3" name="Espaço Reservado para Conteúdo 2"/>
          <p:cNvSpPr>
            <a:spLocks noGrp="1"/>
          </p:cNvSpPr>
          <p:nvPr>
            <p:ph idx="1"/>
          </p:nvPr>
        </p:nvSpPr>
        <p:spPr/>
        <p:txBody>
          <a:bodyPr/>
          <a:lstStyle/>
          <a:p>
            <a:r>
              <a:rPr lang="pt-BR" dirty="0" err="1" smtClean="0"/>
              <a:t>Microbenchmark</a:t>
            </a:r>
            <a:endParaRPr lang="pt-BR" dirty="0" smtClean="0"/>
          </a:p>
          <a:p>
            <a:r>
              <a:rPr lang="pt-BR" dirty="0" err="1" smtClean="0"/>
              <a:t>Macrobenchmark</a:t>
            </a:r>
            <a:endParaRPr lang="pt-BR" dirty="0" smtClean="0"/>
          </a:p>
          <a:p>
            <a:r>
              <a:rPr lang="pt-BR" dirty="0" err="1" smtClean="0"/>
              <a:t>Mesobenchmark</a:t>
            </a:r>
            <a:r>
              <a:rPr lang="pt-BR" dirty="0" smtClean="0"/>
              <a:t> </a:t>
            </a:r>
            <a:endParaRPr lang="pt-BR" dirty="0"/>
          </a:p>
        </p:txBody>
      </p:sp>
      <p:pic>
        <p:nvPicPr>
          <p:cNvPr id="4098" name="Picture 2" descr="http://a3ab771892fd198a96736e50.javacodegeeks.netdna-cdn.com/wp-content/uploads/2012/11/scalastoreap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3631222"/>
            <a:ext cx="4680520" cy="289412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camo.githubusercontent.com/b1e90d6923af4178106a21a0d9abf9756a5c0d38/687474703a2f2f342e62702e626c6f6773706f742e636f6d2f2d61537a36436846315432732f55306d6a573332467430492f41414141414141414742512f49326d4b727072626868552f73313630302f426f6f6e47726f6f767956734a61636b736f6e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3717032"/>
            <a:ext cx="3688202" cy="244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0329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Which</a:t>
            </a:r>
            <a:r>
              <a:rPr lang="pt-BR" dirty="0" smtClean="0"/>
              <a:t> </a:t>
            </a:r>
            <a:r>
              <a:rPr lang="pt-BR" dirty="0" err="1" smtClean="0"/>
              <a:t>mesuare</a:t>
            </a:r>
            <a:endParaRPr lang="pt-BR" dirty="0"/>
          </a:p>
        </p:txBody>
      </p:sp>
      <p:sp>
        <p:nvSpPr>
          <p:cNvPr id="3" name="Espaço Reservado para Conteúdo 2"/>
          <p:cNvSpPr>
            <a:spLocks noGrp="1"/>
          </p:cNvSpPr>
          <p:nvPr>
            <p:ph idx="1"/>
          </p:nvPr>
        </p:nvSpPr>
        <p:spPr/>
        <p:txBody>
          <a:bodyPr/>
          <a:lstStyle/>
          <a:p>
            <a:r>
              <a:rPr lang="pt-BR" dirty="0" smtClean="0"/>
              <a:t>Response Time</a:t>
            </a:r>
          </a:p>
          <a:p>
            <a:r>
              <a:rPr lang="pt-BR" dirty="0" smtClean="0"/>
              <a:t>Batching</a:t>
            </a:r>
          </a:p>
          <a:p>
            <a:r>
              <a:rPr lang="pt-BR" dirty="0" smtClean="0"/>
              <a:t>Latency</a:t>
            </a:r>
          </a:p>
          <a:p>
            <a:r>
              <a:rPr lang="pt-BR" dirty="0" err="1" smtClean="0"/>
              <a:t>Throughput</a:t>
            </a:r>
            <a:endParaRPr lang="pt-BR" dirty="0" smtClean="0"/>
          </a:p>
          <a:p>
            <a:r>
              <a:rPr lang="pt-BR" dirty="0" smtClean="0"/>
              <a:t>Scalability</a:t>
            </a:r>
          </a:p>
          <a:p>
            <a:r>
              <a:rPr lang="pt-BR" dirty="0" smtClean="0"/>
              <a:t>Stress Testing</a:t>
            </a:r>
            <a:endParaRPr lang="pt-BR" dirty="0"/>
          </a:p>
        </p:txBody>
      </p:sp>
    </p:spTree>
    <p:extLst>
      <p:ext uri="{BB962C8B-B14F-4D97-AF65-F5344CB8AC3E}">
        <p14:creationId xmlns:p14="http://schemas.microsoft.com/office/powerpoint/2010/main" val="28166842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92500" lnSpcReduction="20000"/>
          </a:bodyPr>
          <a:lstStyle/>
          <a:p>
            <a:r>
              <a:rPr lang="pt-BR" dirty="0" smtClean="0"/>
              <a:t>A Tecnologia Java</a:t>
            </a:r>
          </a:p>
          <a:p>
            <a:r>
              <a:rPr lang="pt-BR" dirty="0" smtClean="0"/>
              <a:t>História do Java</a:t>
            </a:r>
          </a:p>
          <a:p>
            <a:r>
              <a:rPr lang="pt-BR" dirty="0" smtClean="0"/>
              <a:t>Java na atualidade</a:t>
            </a:r>
          </a:p>
          <a:p>
            <a:r>
              <a:rPr lang="pt-BR" dirty="0" smtClean="0"/>
              <a:t>Java e mercado de trabalho</a:t>
            </a:r>
          </a:p>
          <a:p>
            <a:r>
              <a:rPr lang="pt-BR" dirty="0" smtClean="0"/>
              <a:t>Como surfar a atual onda</a:t>
            </a:r>
          </a:p>
          <a:p>
            <a:r>
              <a:rPr lang="pt-BR" dirty="0" smtClean="0"/>
              <a:t>Performance</a:t>
            </a:r>
          </a:p>
          <a:p>
            <a:r>
              <a:rPr lang="pt-BR" dirty="0" smtClean="0"/>
              <a:t>Arquitetura da JVM</a:t>
            </a:r>
          </a:p>
          <a:p>
            <a:r>
              <a:rPr lang="pt-BR" dirty="0" smtClean="0"/>
              <a:t>Modelo de Memória</a:t>
            </a:r>
          </a:p>
          <a:p>
            <a:r>
              <a:rPr lang="pt-BR" dirty="0" err="1" smtClean="0"/>
              <a:t>Garbage</a:t>
            </a:r>
            <a:r>
              <a:rPr lang="pt-BR" dirty="0" smtClean="0"/>
              <a:t> </a:t>
            </a:r>
            <a:r>
              <a:rPr lang="pt-BR" dirty="0" err="1" smtClean="0"/>
              <a:t>Collector</a:t>
            </a:r>
            <a:endParaRPr lang="pt-BR" dirty="0" smtClean="0"/>
          </a:p>
          <a:p>
            <a:r>
              <a:rPr lang="pt-BR" dirty="0" err="1" smtClean="0"/>
              <a:t>Classloader</a:t>
            </a:r>
            <a:endParaRPr lang="pt-BR" dirty="0" smtClean="0"/>
          </a:p>
        </p:txBody>
      </p:sp>
    </p:spTree>
    <p:extLst>
      <p:ext uri="{BB962C8B-B14F-4D97-AF65-F5344CB8AC3E}">
        <p14:creationId xmlns:p14="http://schemas.microsoft.com/office/powerpoint/2010/main" val="9628755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Stress Testing</a:t>
            </a:r>
            <a:endParaRPr lang="pt-BR" dirty="0"/>
          </a:p>
        </p:txBody>
      </p:sp>
      <p:sp>
        <p:nvSpPr>
          <p:cNvPr id="3" name="Content Placeholder 2"/>
          <p:cNvSpPr>
            <a:spLocks noGrp="1"/>
          </p:cNvSpPr>
          <p:nvPr>
            <p:ph idx="1"/>
          </p:nvPr>
        </p:nvSpPr>
        <p:spPr/>
        <p:txBody>
          <a:bodyPr/>
          <a:lstStyle/>
          <a:p>
            <a:r>
              <a:rPr lang="en-US" dirty="0"/>
              <a:t>if you find yourself running tests for more than 24 hours you are doing a stress </a:t>
            </a:r>
            <a:r>
              <a:rPr lang="en-US" dirty="0" smtClean="0"/>
              <a:t>test.</a:t>
            </a:r>
            <a:endParaRPr lang="pt-BR" dirty="0"/>
          </a:p>
        </p:txBody>
      </p:sp>
    </p:spTree>
    <p:extLst>
      <p:ext uri="{BB962C8B-B14F-4D97-AF65-F5344CB8AC3E}">
        <p14:creationId xmlns:p14="http://schemas.microsoft.com/office/powerpoint/2010/main" val="16341648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Scalability</a:t>
            </a:r>
            <a:endParaRPr lang="pt-BR" dirty="0"/>
          </a:p>
        </p:txBody>
      </p:sp>
      <p:sp>
        <p:nvSpPr>
          <p:cNvPr id="3" name="Content Placeholder 2"/>
          <p:cNvSpPr>
            <a:spLocks noGrp="1"/>
          </p:cNvSpPr>
          <p:nvPr>
            <p:ph idx="1"/>
          </p:nvPr>
        </p:nvSpPr>
        <p:spPr/>
        <p:txBody>
          <a:bodyPr/>
          <a:lstStyle/>
          <a:p>
            <a:r>
              <a:rPr lang="en-US" dirty="0"/>
              <a:t>is the measure of how your system responds when additional hardware is added.</a:t>
            </a:r>
            <a:endParaRPr lang="pt-BR" b="1" dirty="0"/>
          </a:p>
        </p:txBody>
      </p:sp>
    </p:spTree>
    <p:extLst>
      <p:ext uri="{BB962C8B-B14F-4D97-AF65-F5344CB8AC3E}">
        <p14:creationId xmlns:p14="http://schemas.microsoft.com/office/powerpoint/2010/main" val="22663518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Throughput</a:t>
            </a:r>
            <a:endParaRPr lang="pt-BR" dirty="0"/>
          </a:p>
        </p:txBody>
      </p:sp>
      <p:sp>
        <p:nvSpPr>
          <p:cNvPr id="3" name="Content Placeholder 2"/>
          <p:cNvSpPr>
            <a:spLocks noGrp="1"/>
          </p:cNvSpPr>
          <p:nvPr>
            <p:ph idx="1"/>
          </p:nvPr>
        </p:nvSpPr>
        <p:spPr/>
        <p:txBody>
          <a:bodyPr>
            <a:normAutofit fontScale="92500" lnSpcReduction="10000"/>
          </a:bodyPr>
          <a:lstStyle/>
          <a:p>
            <a:r>
              <a:rPr lang="en-US" dirty="0"/>
              <a:t> transactions per second your application can handle (motivation / result of load testing). A typical enterprise application will have lots of users performing lots of different transactions. You should ensure that your application meets the required capacity of enterprise before it hits production</a:t>
            </a:r>
            <a:r>
              <a:rPr lang="en-US" dirty="0" smtClean="0"/>
              <a:t>.</a:t>
            </a:r>
          </a:p>
          <a:p>
            <a:r>
              <a:rPr lang="pt-BR" dirty="0"/>
              <a:t>Throughput </a:t>
            </a:r>
          </a:p>
          <a:p>
            <a:r>
              <a:rPr lang="pt-BR" dirty="0"/>
              <a:t>OPS/TPS /RPS </a:t>
            </a:r>
            <a:r>
              <a:rPr lang="pt-BR" dirty="0" err="1" smtClean="0"/>
              <a:t>and</a:t>
            </a:r>
            <a:r>
              <a:rPr lang="pt-BR" dirty="0" smtClean="0"/>
              <a:t> </a:t>
            </a:r>
            <a:r>
              <a:rPr lang="pt-BR" dirty="0" err="1" smtClean="0"/>
              <a:t>average</a:t>
            </a:r>
            <a:r>
              <a:rPr lang="pt-BR" dirty="0" smtClean="0"/>
              <a:t> time</a:t>
            </a:r>
          </a:p>
          <a:p>
            <a:r>
              <a:rPr lang="pt-BR" dirty="0" err="1" smtClean="0"/>
              <a:t>Ex</a:t>
            </a:r>
            <a:r>
              <a:rPr lang="pt-BR" dirty="0"/>
              <a:t>: </a:t>
            </a:r>
            <a:r>
              <a:rPr lang="pt-BR" dirty="0" smtClean="0"/>
              <a:t>500ops </a:t>
            </a:r>
            <a:r>
              <a:rPr lang="pt-BR" dirty="0" err="1" smtClean="0"/>
              <a:t>at</a:t>
            </a:r>
            <a:r>
              <a:rPr lang="pt-BR" dirty="0" smtClean="0"/>
              <a:t> </a:t>
            </a:r>
            <a:r>
              <a:rPr lang="pt-BR" dirty="0"/>
              <a:t>0.5s x 400ops </a:t>
            </a:r>
            <a:r>
              <a:rPr lang="pt-BR" dirty="0" err="1" smtClean="0"/>
              <a:t>at</a:t>
            </a:r>
            <a:r>
              <a:rPr lang="pt-BR" dirty="0" smtClean="0"/>
              <a:t> </a:t>
            </a:r>
            <a:r>
              <a:rPr lang="pt-BR" dirty="0"/>
              <a:t>0.4s</a:t>
            </a:r>
          </a:p>
          <a:p>
            <a:endParaRPr lang="pt-BR" dirty="0"/>
          </a:p>
        </p:txBody>
      </p:sp>
    </p:spTree>
    <p:extLst>
      <p:ext uri="{BB962C8B-B14F-4D97-AF65-F5344CB8AC3E}">
        <p14:creationId xmlns:p14="http://schemas.microsoft.com/office/powerpoint/2010/main" val="21018643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err="1" smtClean="0"/>
              <a:t>What</a:t>
            </a:r>
            <a:r>
              <a:rPr lang="pt-BR" dirty="0" smtClean="0"/>
              <a:t> </a:t>
            </a:r>
            <a:r>
              <a:rPr lang="pt-BR" dirty="0" err="1" smtClean="0"/>
              <a:t>is</a:t>
            </a:r>
            <a:r>
              <a:rPr lang="pt-BR" dirty="0" smtClean="0"/>
              <a:t> </a:t>
            </a:r>
            <a:r>
              <a:rPr lang="pt-BR" dirty="0" err="1" smtClean="0"/>
              <a:t>that</a:t>
            </a:r>
            <a:r>
              <a:rPr lang="pt-BR" dirty="0" smtClean="0"/>
              <a:t>?</a:t>
            </a:r>
            <a:endParaRPr lang="pt-BR" dirty="0"/>
          </a:p>
        </p:txBody>
      </p:sp>
      <p:sp>
        <p:nvSpPr>
          <p:cNvPr id="3" name="Espaço Reservado para Conteúdo 2"/>
          <p:cNvSpPr>
            <a:spLocks noGrp="1"/>
          </p:cNvSpPr>
          <p:nvPr>
            <p:ph idx="1"/>
          </p:nvPr>
        </p:nvSpPr>
        <p:spPr/>
        <p:txBody>
          <a:bodyPr/>
          <a:lstStyle/>
          <a:p>
            <a:endParaRPr lang="pt-B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780928"/>
            <a:ext cx="671512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38924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Response Time</a:t>
            </a:r>
            <a:endParaRPr lang="pt-BR" dirty="0"/>
          </a:p>
        </p:txBody>
      </p:sp>
      <p:sp>
        <p:nvSpPr>
          <p:cNvPr id="3" name="Content Placeholder 2"/>
          <p:cNvSpPr>
            <a:spLocks noGrp="1"/>
          </p:cNvSpPr>
          <p:nvPr>
            <p:ph idx="1"/>
          </p:nvPr>
        </p:nvSpPr>
        <p:spPr/>
        <p:txBody>
          <a:bodyPr>
            <a:normAutofit fontScale="92500"/>
          </a:bodyPr>
          <a:lstStyle/>
          <a:p>
            <a:r>
              <a:rPr lang="en-US" dirty="0"/>
              <a:t>Amount of time system takes to process a request after it has received one. For instance you have API and you want to find how much time that API takes to execute once invoked, you are in fact measuring response time. </a:t>
            </a:r>
            <a:endParaRPr lang="en-US" dirty="0" smtClean="0"/>
          </a:p>
          <a:p>
            <a:r>
              <a:rPr lang="pt-BR" dirty="0" err="1"/>
              <a:t>Think</a:t>
            </a:r>
            <a:r>
              <a:rPr lang="pt-BR" dirty="0"/>
              <a:t> time</a:t>
            </a:r>
          </a:p>
          <a:p>
            <a:r>
              <a:rPr lang="pt-BR" dirty="0"/>
              <a:t>Média tempos somados dividido pelo número de </a:t>
            </a:r>
            <a:r>
              <a:rPr lang="pt-BR" dirty="0" err="1"/>
              <a:t>request</a:t>
            </a:r>
            <a:endParaRPr lang="pt-BR" dirty="0"/>
          </a:p>
          <a:p>
            <a:r>
              <a:rPr lang="pt-BR" dirty="0"/>
              <a:t>Porcentagem 90%, 5%, </a:t>
            </a:r>
            <a:r>
              <a:rPr lang="pt-BR" dirty="0" err="1"/>
              <a:t>etc</a:t>
            </a:r>
            <a:endParaRPr lang="pt-BR" dirty="0"/>
          </a:p>
          <a:p>
            <a:pPr marL="68580" indent="0">
              <a:buNone/>
            </a:pPr>
            <a:endParaRPr lang="pt-BR" dirty="0"/>
          </a:p>
        </p:txBody>
      </p:sp>
    </p:spTree>
    <p:extLst>
      <p:ext uri="{BB962C8B-B14F-4D97-AF65-F5344CB8AC3E}">
        <p14:creationId xmlns:p14="http://schemas.microsoft.com/office/powerpoint/2010/main" val="32481396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Latency</a:t>
            </a:r>
            <a:endParaRPr lang="pt-BR" dirty="0"/>
          </a:p>
        </p:txBody>
      </p:sp>
      <p:sp>
        <p:nvSpPr>
          <p:cNvPr id="3" name="Content Placeholder 2"/>
          <p:cNvSpPr>
            <a:spLocks noGrp="1"/>
          </p:cNvSpPr>
          <p:nvPr>
            <p:ph idx="1"/>
          </p:nvPr>
        </p:nvSpPr>
        <p:spPr/>
        <p:txBody>
          <a:bodyPr>
            <a:normAutofit lnSpcReduction="10000"/>
          </a:bodyPr>
          <a:lstStyle/>
          <a:p>
            <a:r>
              <a:rPr lang="en-US" dirty="0"/>
              <a:t>In simplest terms this is Remote Response time. For instance, you want to invoke a web service or access a web page. Apart from the processing time that is needed on the server to process your request, there is a delay involved for your request to reach to server. While referring to Latency, it’s that delay we are talking about. </a:t>
            </a:r>
            <a:endParaRPr lang="en-US" dirty="0" smtClean="0"/>
          </a:p>
          <a:p>
            <a:r>
              <a:rPr lang="en-US" dirty="0" smtClean="0"/>
              <a:t>Networking virtualization</a:t>
            </a:r>
            <a:endParaRPr lang="pt-BR" dirty="0"/>
          </a:p>
        </p:txBody>
      </p:sp>
    </p:spTree>
    <p:extLst>
      <p:ext uri="{BB962C8B-B14F-4D97-AF65-F5344CB8AC3E}">
        <p14:creationId xmlns:p14="http://schemas.microsoft.com/office/powerpoint/2010/main" val="32993940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Tips</a:t>
            </a:r>
            <a:endParaRPr lang="pt-BR" dirty="0"/>
          </a:p>
        </p:txBody>
      </p:sp>
      <p:sp>
        <p:nvSpPr>
          <p:cNvPr id="3" name="Espaço Reservado para Conteúdo 2"/>
          <p:cNvSpPr>
            <a:spLocks noGrp="1"/>
          </p:cNvSpPr>
          <p:nvPr>
            <p:ph idx="1"/>
          </p:nvPr>
        </p:nvSpPr>
        <p:spPr/>
        <p:txBody>
          <a:bodyPr>
            <a:normAutofit/>
          </a:bodyPr>
          <a:lstStyle/>
          <a:p>
            <a:r>
              <a:rPr lang="pt-BR" dirty="0" err="1" smtClean="0"/>
              <a:t>Variability</a:t>
            </a:r>
            <a:endParaRPr lang="pt-BR" dirty="0" smtClean="0"/>
          </a:p>
          <a:p>
            <a:r>
              <a:rPr lang="pt-BR" dirty="0" err="1" smtClean="0"/>
              <a:t>Probability</a:t>
            </a:r>
            <a:endParaRPr lang="pt-BR" dirty="0" smtClean="0"/>
          </a:p>
          <a:p>
            <a:r>
              <a:rPr lang="en-US" dirty="0"/>
              <a:t>Do not sacrifice </a:t>
            </a:r>
            <a:r>
              <a:rPr lang="en-US" dirty="0" err="1" smtClean="0"/>
              <a:t>solide</a:t>
            </a:r>
            <a:r>
              <a:rPr lang="en-US" dirty="0" smtClean="0"/>
              <a:t> </a:t>
            </a:r>
            <a:r>
              <a:rPr lang="en-US" dirty="0"/>
              <a:t>principles of architecture in exchange for </a:t>
            </a:r>
            <a:r>
              <a:rPr lang="en-US" dirty="0" smtClean="0"/>
              <a:t>performance</a:t>
            </a:r>
            <a:endParaRPr lang="pt-BR" dirty="0" smtClean="0"/>
          </a:p>
          <a:p>
            <a:r>
              <a:rPr lang="en-US" dirty="0"/>
              <a:t>Try to create good programs rather than fast, </a:t>
            </a:r>
            <a:r>
              <a:rPr lang="en-US" dirty="0" smtClean="0"/>
              <a:t>unless…</a:t>
            </a:r>
            <a:endParaRPr lang="pt-BR" dirty="0"/>
          </a:p>
        </p:txBody>
      </p:sp>
    </p:spTree>
    <p:extLst>
      <p:ext uri="{BB962C8B-B14F-4D97-AF65-F5344CB8AC3E}">
        <p14:creationId xmlns:p14="http://schemas.microsoft.com/office/powerpoint/2010/main" val="2670180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JVM </a:t>
            </a:r>
            <a:r>
              <a:rPr lang="pt-BR" dirty="0" err="1" smtClean="0"/>
              <a:t>Architectura</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9433740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Overview</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1604950" y="2132856"/>
            <a:ext cx="5775362" cy="4331364"/>
          </a:xfrm>
          <a:prstGeom prst="rect">
            <a:avLst/>
          </a:prstGeom>
          <a:noFill/>
          <a:ln>
            <a:noFill/>
          </a:ln>
        </p:spPr>
      </p:pic>
    </p:spTree>
    <p:extLst>
      <p:ext uri="{BB962C8B-B14F-4D97-AF65-F5344CB8AC3E}">
        <p14:creationId xmlns:p14="http://schemas.microsoft.com/office/powerpoint/2010/main" val="41917466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Memory</a:t>
            </a:r>
            <a:r>
              <a:rPr lang="pt-BR" dirty="0" smtClean="0"/>
              <a:t> </a:t>
            </a:r>
            <a:r>
              <a:rPr lang="pt-BR" dirty="0" err="1" smtClean="0"/>
              <a:t>model</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331508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70000" lnSpcReduction="20000"/>
          </a:bodyPr>
          <a:lstStyle/>
          <a:p>
            <a:r>
              <a:rPr lang="pt-BR" dirty="0" smtClean="0"/>
              <a:t>JIT</a:t>
            </a:r>
          </a:p>
          <a:p>
            <a:r>
              <a:rPr lang="pt-BR" dirty="0" err="1" smtClean="0"/>
              <a:t>Engine</a:t>
            </a:r>
            <a:r>
              <a:rPr lang="pt-BR" dirty="0" smtClean="0"/>
              <a:t> de execução</a:t>
            </a:r>
          </a:p>
          <a:p>
            <a:r>
              <a:rPr lang="pt-BR" dirty="0" smtClean="0"/>
              <a:t>JDK Tools</a:t>
            </a:r>
          </a:p>
          <a:p>
            <a:r>
              <a:rPr lang="pt-BR" dirty="0" smtClean="0"/>
              <a:t>MAT e GCMV</a:t>
            </a:r>
          </a:p>
          <a:p>
            <a:r>
              <a:rPr lang="pt-BR" dirty="0" smtClean="0"/>
              <a:t>Usando a memória</a:t>
            </a:r>
          </a:p>
          <a:p>
            <a:r>
              <a:rPr lang="pt-BR" dirty="0" err="1" smtClean="0"/>
              <a:t>Microbenchmark</a:t>
            </a:r>
            <a:endParaRPr lang="pt-BR" dirty="0" smtClean="0"/>
          </a:p>
          <a:p>
            <a:r>
              <a:rPr lang="pt-BR" dirty="0" smtClean="0"/>
              <a:t>Web Performance</a:t>
            </a:r>
          </a:p>
          <a:p>
            <a:r>
              <a:rPr lang="pt-BR" dirty="0" smtClean="0"/>
              <a:t>Agent</a:t>
            </a:r>
          </a:p>
          <a:p>
            <a:r>
              <a:rPr lang="pt-BR" dirty="0" smtClean="0"/>
              <a:t>AOP</a:t>
            </a:r>
          </a:p>
          <a:p>
            <a:r>
              <a:rPr lang="pt-BR" dirty="0" smtClean="0"/>
              <a:t>Manifesto Ágil</a:t>
            </a:r>
          </a:p>
          <a:p>
            <a:r>
              <a:rPr lang="pt-BR" dirty="0" err="1" smtClean="0"/>
              <a:t>Scrum</a:t>
            </a:r>
            <a:endParaRPr lang="pt-BR" dirty="0" smtClean="0"/>
          </a:p>
          <a:p>
            <a:r>
              <a:rPr lang="pt-BR" dirty="0" smtClean="0"/>
              <a:t>XP</a:t>
            </a:r>
          </a:p>
          <a:p>
            <a:r>
              <a:rPr lang="pt-BR" dirty="0" smtClean="0"/>
              <a:t>Clean </a:t>
            </a:r>
            <a:r>
              <a:rPr lang="pt-BR" dirty="0" err="1" smtClean="0"/>
              <a:t>code</a:t>
            </a:r>
            <a:endParaRPr lang="pt-BR" dirty="0" smtClean="0"/>
          </a:p>
        </p:txBody>
      </p:sp>
    </p:spTree>
    <p:extLst>
      <p:ext uri="{BB962C8B-B14F-4D97-AF65-F5344CB8AC3E}">
        <p14:creationId xmlns:p14="http://schemas.microsoft.com/office/powerpoint/2010/main" val="7223206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Modelo de memória</a:t>
            </a:r>
            <a:endParaRPr lang="pt-BR" dirty="0"/>
          </a:p>
        </p:txBody>
      </p:sp>
      <p:sp>
        <p:nvSpPr>
          <p:cNvPr id="3" name="Content Placeholder 2"/>
          <p:cNvSpPr>
            <a:spLocks noGrp="1"/>
          </p:cNvSpPr>
          <p:nvPr>
            <p:ph idx="1"/>
          </p:nvPr>
        </p:nvSpPr>
        <p:spPr/>
        <p:txBody>
          <a:bodyPr/>
          <a:lstStyle/>
          <a:p>
            <a:endParaRPr lang="pt-BR" dirty="0"/>
          </a:p>
        </p:txBody>
      </p:sp>
      <p:pic>
        <p:nvPicPr>
          <p:cNvPr id="4" name="Picture 3"/>
          <p:cNvPicPr>
            <a:picLocks noChangeAspect="1"/>
          </p:cNvPicPr>
          <p:nvPr/>
        </p:nvPicPr>
        <p:blipFill>
          <a:blip r:embed="rId2"/>
          <a:stretch>
            <a:fillRect/>
          </a:stretch>
        </p:blipFill>
        <p:spPr>
          <a:xfrm>
            <a:off x="547296" y="1199246"/>
            <a:ext cx="8129160" cy="4822042"/>
          </a:xfrm>
          <a:prstGeom prst="rect">
            <a:avLst/>
          </a:prstGeom>
        </p:spPr>
      </p:pic>
    </p:spTree>
    <p:extLst>
      <p:ext uri="{BB962C8B-B14F-4D97-AF65-F5344CB8AC3E}">
        <p14:creationId xmlns:p14="http://schemas.microsoft.com/office/powerpoint/2010/main" val="33479090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50" name="Picture 2" descr="Mastering java bytecode with ASM - GeeCON 20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892645"/>
            <a:ext cx="6934200" cy="520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3476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 name="Imagem18"/>
          <p:cNvPicPr>
            <a:picLocks noGrp="1"/>
          </p:cNvPicPr>
          <p:nvPr>
            <p:ph idx="1"/>
          </p:nvPr>
        </p:nvPicPr>
        <p:blipFill>
          <a:blip r:embed="rId2">
            <a:lum/>
            <a:alphaModFix/>
          </a:blip>
          <a:srcRect/>
          <a:stretch>
            <a:fillRect/>
          </a:stretch>
        </p:blipFill>
        <p:spPr>
          <a:xfrm>
            <a:off x="1547664" y="710836"/>
            <a:ext cx="6185644" cy="5814508"/>
          </a:xfrm>
          <a:prstGeom prst="rect">
            <a:avLst/>
          </a:prstGeom>
        </p:spPr>
      </p:pic>
    </p:spTree>
    <p:extLst>
      <p:ext uri="{BB962C8B-B14F-4D97-AF65-F5344CB8AC3E}">
        <p14:creationId xmlns:p14="http://schemas.microsoft.com/office/powerpoint/2010/main" val="9536763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Out </a:t>
            </a:r>
            <a:r>
              <a:rPr lang="pt-BR" dirty="0" err="1" smtClean="0"/>
              <a:t>of</a:t>
            </a:r>
            <a:r>
              <a:rPr lang="pt-BR" dirty="0" smtClean="0"/>
              <a:t> </a:t>
            </a:r>
            <a:r>
              <a:rPr lang="pt-BR" dirty="0" err="1" smtClean="0"/>
              <a:t>memory</a:t>
            </a:r>
            <a:r>
              <a:rPr lang="pt-BR" dirty="0" smtClean="0"/>
              <a:t> </a:t>
            </a:r>
            <a:r>
              <a:rPr lang="pt-BR" dirty="0" err="1" smtClean="0"/>
              <a:t>errors</a:t>
            </a:r>
            <a:endParaRPr lang="pt-BR" dirty="0"/>
          </a:p>
        </p:txBody>
      </p:sp>
      <p:sp>
        <p:nvSpPr>
          <p:cNvPr id="3" name="Espaço Reservado para Conteúdo 2"/>
          <p:cNvSpPr>
            <a:spLocks noGrp="1"/>
          </p:cNvSpPr>
          <p:nvPr>
            <p:ph idx="1"/>
          </p:nvPr>
        </p:nvSpPr>
        <p:spPr/>
        <p:txBody>
          <a:bodyPr>
            <a:normAutofit lnSpcReduction="10000"/>
          </a:bodyPr>
          <a:lstStyle/>
          <a:p>
            <a:r>
              <a:rPr lang="en-US" dirty="0"/>
              <a:t>No native memory is available for the JVM.</a:t>
            </a:r>
          </a:p>
          <a:p>
            <a:r>
              <a:rPr lang="en-US" dirty="0"/>
              <a:t>The </a:t>
            </a:r>
            <a:r>
              <a:rPr lang="en-US" dirty="0" err="1"/>
              <a:t>permgen</a:t>
            </a:r>
            <a:r>
              <a:rPr lang="en-US" dirty="0"/>
              <a:t> (in Java 7 and earlier) or </a:t>
            </a:r>
            <a:r>
              <a:rPr lang="en-US" dirty="0" err="1"/>
              <a:t>metaspace</a:t>
            </a:r>
            <a:r>
              <a:rPr lang="en-US" dirty="0"/>
              <a:t> (in Java 8) is out of memory.</a:t>
            </a:r>
          </a:p>
          <a:p>
            <a:r>
              <a:rPr lang="en-US" dirty="0"/>
              <a:t>The Java heap itself is out of memory: the application has too many live objects for</a:t>
            </a:r>
          </a:p>
          <a:p>
            <a:pPr marL="68580" indent="0">
              <a:buNone/>
            </a:pPr>
            <a:r>
              <a:rPr lang="en-US" dirty="0" smtClean="0"/>
              <a:t>   the </a:t>
            </a:r>
            <a:r>
              <a:rPr lang="en-US" dirty="0"/>
              <a:t>given heap size.</a:t>
            </a:r>
          </a:p>
          <a:p>
            <a:r>
              <a:rPr lang="en-US" dirty="0"/>
              <a:t>The JVM is spending too much time performing GC.</a:t>
            </a:r>
            <a:endParaRPr lang="pt-BR" dirty="0"/>
          </a:p>
        </p:txBody>
      </p:sp>
    </p:spTree>
    <p:extLst>
      <p:ext uri="{BB962C8B-B14F-4D97-AF65-F5344CB8AC3E}">
        <p14:creationId xmlns:p14="http://schemas.microsoft.com/office/powerpoint/2010/main" val="22404617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Flags</a:t>
            </a:r>
            <a:r>
              <a:rPr lang="pt-BR" dirty="0" smtClean="0"/>
              <a:t> </a:t>
            </a:r>
            <a:r>
              <a:rPr lang="pt-BR" dirty="0" err="1" smtClean="0"/>
              <a:t>that</a:t>
            </a:r>
            <a:r>
              <a:rPr lang="pt-BR" dirty="0" smtClean="0"/>
              <a:t> </a:t>
            </a:r>
            <a:r>
              <a:rPr lang="pt-BR" dirty="0" err="1" smtClean="0"/>
              <a:t>can</a:t>
            </a:r>
            <a:r>
              <a:rPr lang="pt-BR" dirty="0" smtClean="0"/>
              <a:t> help</a:t>
            </a:r>
            <a:endParaRPr lang="pt-BR" dirty="0"/>
          </a:p>
        </p:txBody>
      </p:sp>
      <p:sp>
        <p:nvSpPr>
          <p:cNvPr id="3" name="Espaço Reservado para Conteúdo 2"/>
          <p:cNvSpPr>
            <a:spLocks noGrp="1"/>
          </p:cNvSpPr>
          <p:nvPr>
            <p:ph idx="1"/>
          </p:nvPr>
        </p:nvSpPr>
        <p:spPr/>
        <p:txBody>
          <a:bodyPr/>
          <a:lstStyle/>
          <a:p>
            <a:r>
              <a:rPr lang="pt-BR" dirty="0"/>
              <a:t>-XX:+</a:t>
            </a:r>
            <a:r>
              <a:rPr lang="pt-BR" dirty="0" err="1"/>
              <a:t>HeapDumpOnOutOfMemoryError</a:t>
            </a:r>
            <a:endParaRPr lang="pt-BR" dirty="0"/>
          </a:p>
          <a:p>
            <a:r>
              <a:rPr lang="pt-BR" dirty="0"/>
              <a:t>-</a:t>
            </a:r>
            <a:r>
              <a:rPr lang="pt-BR" dirty="0" err="1"/>
              <a:t>XX:HeapDumpPath</a:t>
            </a:r>
            <a:r>
              <a:rPr lang="pt-BR" dirty="0"/>
              <a:t>=&lt;path&gt;</a:t>
            </a:r>
          </a:p>
          <a:p>
            <a:r>
              <a:rPr lang="pt-BR" dirty="0"/>
              <a:t>-XX:+</a:t>
            </a:r>
            <a:r>
              <a:rPr lang="pt-BR" dirty="0" err="1"/>
              <a:t>HeapDumpAfterFullGC</a:t>
            </a:r>
            <a:endParaRPr lang="pt-BR" dirty="0"/>
          </a:p>
          <a:p>
            <a:r>
              <a:rPr lang="pt-BR" dirty="0"/>
              <a:t>-XX:+</a:t>
            </a:r>
            <a:r>
              <a:rPr lang="pt-BR" dirty="0" err="1" smtClean="0"/>
              <a:t>HeapDumpBeforeFullGC</a:t>
            </a:r>
            <a:endParaRPr lang="pt-BR" dirty="0" smtClean="0"/>
          </a:p>
          <a:p>
            <a:r>
              <a:rPr lang="pt-BR" dirty="0"/>
              <a:t>-</a:t>
            </a:r>
            <a:r>
              <a:rPr lang="pt-BR" dirty="0" err="1" smtClean="0"/>
              <a:t>XX:GCTimeLimit</a:t>
            </a:r>
            <a:r>
              <a:rPr lang="pt-BR" dirty="0" smtClean="0"/>
              <a:t>=</a:t>
            </a:r>
            <a:r>
              <a:rPr lang="pt-BR" i="1" dirty="0" smtClean="0"/>
              <a:t>N (default 98%)</a:t>
            </a:r>
            <a:endParaRPr lang="pt-BR" dirty="0" smtClean="0"/>
          </a:p>
          <a:p>
            <a:r>
              <a:rPr lang="pt-BR" dirty="0" smtClean="0"/>
              <a:t>-</a:t>
            </a:r>
            <a:r>
              <a:rPr lang="pt-BR" dirty="0" err="1" smtClean="0"/>
              <a:t>XX:GCHeapFreeLimit</a:t>
            </a:r>
            <a:r>
              <a:rPr lang="pt-BR" dirty="0" smtClean="0"/>
              <a:t>=N (default </a:t>
            </a:r>
            <a:r>
              <a:rPr lang="pt-BR" dirty="0" err="1" smtClean="0"/>
              <a:t>is</a:t>
            </a:r>
            <a:r>
              <a:rPr lang="pt-BR" dirty="0" smtClean="0"/>
              <a:t> 2%)</a:t>
            </a:r>
          </a:p>
          <a:p>
            <a:r>
              <a:rPr lang="pt-BR" dirty="0"/>
              <a:t>-XX:+</a:t>
            </a:r>
            <a:r>
              <a:rPr lang="pt-BR" dirty="0" err="1" smtClean="0"/>
              <a:t>UseGCOverheadLimit</a:t>
            </a:r>
            <a:r>
              <a:rPr lang="pt-BR" dirty="0" smtClean="0"/>
              <a:t> (default </a:t>
            </a:r>
            <a:r>
              <a:rPr lang="pt-BR" dirty="0" err="1" smtClean="0"/>
              <a:t>is</a:t>
            </a:r>
            <a:r>
              <a:rPr lang="pt-BR" dirty="0" smtClean="0"/>
              <a:t> </a:t>
            </a:r>
            <a:r>
              <a:rPr lang="pt-BR" dirty="0" err="1" smtClean="0"/>
              <a:t>true</a:t>
            </a:r>
            <a:r>
              <a:rPr lang="pt-BR" dirty="0" smtClean="0"/>
              <a:t>)</a:t>
            </a:r>
          </a:p>
          <a:p>
            <a:endParaRPr lang="pt-BR" dirty="0"/>
          </a:p>
        </p:txBody>
      </p:sp>
    </p:spTree>
    <p:extLst>
      <p:ext uri="{BB962C8B-B14F-4D97-AF65-F5344CB8AC3E}">
        <p14:creationId xmlns:p14="http://schemas.microsoft.com/office/powerpoint/2010/main" val="1054766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Garbage</a:t>
            </a:r>
            <a:r>
              <a:rPr lang="pt-BR" dirty="0" smtClean="0"/>
              <a:t> </a:t>
            </a:r>
            <a:r>
              <a:rPr lang="pt-BR" dirty="0" err="1" smtClean="0"/>
              <a:t>Collector</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509964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Garbage Collector</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342916" y="2170664"/>
            <a:ext cx="6181412" cy="4046016"/>
          </a:xfrm>
          <a:prstGeom prst="rect">
            <a:avLst/>
          </a:prstGeom>
        </p:spPr>
      </p:pic>
    </p:spTree>
    <p:extLst>
      <p:ext uri="{BB962C8B-B14F-4D97-AF65-F5344CB8AC3E}">
        <p14:creationId xmlns:p14="http://schemas.microsoft.com/office/powerpoint/2010/main" val="20414113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84784"/>
            <a:ext cx="7005638" cy="4318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27073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Kinds</a:t>
            </a:r>
            <a:r>
              <a:rPr lang="pt-BR" dirty="0" smtClean="0"/>
              <a:t> </a:t>
            </a:r>
            <a:r>
              <a:rPr lang="pt-BR" dirty="0" err="1" smtClean="0"/>
              <a:t>of</a:t>
            </a:r>
            <a:r>
              <a:rPr lang="pt-BR" dirty="0" smtClean="0"/>
              <a:t> GC</a:t>
            </a:r>
            <a:endParaRPr lang="pt-BR" dirty="0"/>
          </a:p>
        </p:txBody>
      </p:sp>
      <p:sp>
        <p:nvSpPr>
          <p:cNvPr id="3" name="Espaço Reservado para Conteúdo 2"/>
          <p:cNvSpPr>
            <a:spLocks noGrp="1"/>
          </p:cNvSpPr>
          <p:nvPr>
            <p:ph idx="1"/>
          </p:nvPr>
        </p:nvSpPr>
        <p:spPr/>
        <p:txBody>
          <a:bodyPr>
            <a:normAutofit/>
          </a:bodyPr>
          <a:lstStyle/>
          <a:p>
            <a:r>
              <a:rPr lang="pt-BR" sz="3200" dirty="0"/>
              <a:t>-XX:+</a:t>
            </a:r>
            <a:r>
              <a:rPr lang="pt-BR" sz="3200" dirty="0" err="1" smtClean="0"/>
              <a:t>UseSerialGC</a:t>
            </a:r>
            <a:endParaRPr lang="pt-BR" sz="3200" dirty="0"/>
          </a:p>
          <a:p>
            <a:r>
              <a:rPr lang="pt-BR" sz="3200" dirty="0"/>
              <a:t>-XX:+</a:t>
            </a:r>
            <a:r>
              <a:rPr lang="pt-BR" sz="3200" dirty="0" err="1" smtClean="0"/>
              <a:t>UseParallelGC</a:t>
            </a:r>
            <a:endParaRPr lang="pt-BR" sz="3200" dirty="0"/>
          </a:p>
          <a:p>
            <a:r>
              <a:rPr lang="pt-BR" sz="3200" dirty="0"/>
              <a:t>-XX:+</a:t>
            </a:r>
            <a:r>
              <a:rPr lang="pt-BR" sz="3200" dirty="0" err="1"/>
              <a:t>UseConcMarkSweepGC</a:t>
            </a:r>
            <a:endParaRPr lang="pt-BR" sz="3200" dirty="0"/>
          </a:p>
          <a:p>
            <a:r>
              <a:rPr lang="pt-BR" sz="3200" dirty="0"/>
              <a:t>-XX:+UseG1GC</a:t>
            </a:r>
          </a:p>
          <a:p>
            <a:endParaRPr lang="pt-BR" sz="3200" dirty="0"/>
          </a:p>
        </p:txBody>
      </p:sp>
    </p:spTree>
    <p:extLst>
      <p:ext uri="{BB962C8B-B14F-4D97-AF65-F5344CB8AC3E}">
        <p14:creationId xmlns:p14="http://schemas.microsoft.com/office/powerpoint/2010/main" val="30432764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7" y="1052736"/>
            <a:ext cx="6997751"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61401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The Java Technology</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13493273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755" y="1052736"/>
            <a:ext cx="7719373" cy="4900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02548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G1</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http://cdn.infoq.com/statics_s1_20150514-0128/resource/articles/Java_Garbage_Collection_Distilled/pt/resources/Figur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99" y="2786608"/>
            <a:ext cx="4314825"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0174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Java threads, </a:t>
            </a:r>
            <a:r>
              <a:rPr lang="pt-BR" dirty="0" err="1" smtClean="0"/>
              <a:t>jni</a:t>
            </a:r>
            <a:r>
              <a:rPr lang="pt-BR" dirty="0"/>
              <a:t> </a:t>
            </a:r>
            <a:r>
              <a:rPr lang="pt-BR" dirty="0" err="1" smtClean="0"/>
              <a:t>references</a:t>
            </a:r>
            <a:r>
              <a:rPr lang="pt-BR" dirty="0" smtClean="0"/>
              <a:t>, </a:t>
            </a:r>
            <a:r>
              <a:rPr lang="pt-BR" dirty="0" err="1" smtClean="0"/>
              <a:t>static</a:t>
            </a:r>
            <a:r>
              <a:rPr lang="pt-BR" dirty="0" smtClean="0"/>
              <a:t> </a:t>
            </a:r>
            <a:r>
              <a:rPr lang="pt-BR" dirty="0" err="1" smtClean="0"/>
              <a:t>and</a:t>
            </a:r>
            <a:r>
              <a:rPr lang="pt-BR" dirty="0" smtClean="0"/>
              <a:t> local </a:t>
            </a:r>
            <a:r>
              <a:rPr lang="pt-BR" dirty="0" err="1" smtClean="0"/>
              <a:t>variables</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2026768" y="2323652"/>
            <a:ext cx="5760640" cy="3928280"/>
          </a:xfrm>
          <a:prstGeom prst="rect">
            <a:avLst/>
          </a:prstGeom>
        </p:spPr>
      </p:pic>
    </p:spTree>
    <p:extLst>
      <p:ext uri="{BB962C8B-B14F-4D97-AF65-F5344CB8AC3E}">
        <p14:creationId xmlns:p14="http://schemas.microsoft.com/office/powerpoint/2010/main" val="5025910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3131840" y="1014480"/>
            <a:ext cx="2841835" cy="5150824"/>
          </a:xfrm>
          <a:prstGeom prst="rect">
            <a:avLst/>
          </a:prstGeom>
        </p:spPr>
      </p:pic>
    </p:spTree>
    <p:extLst>
      <p:ext uri="{BB962C8B-B14F-4D97-AF65-F5344CB8AC3E}">
        <p14:creationId xmlns:p14="http://schemas.microsoft.com/office/powerpoint/2010/main" val="18052135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Size</a:t>
            </a:r>
            <a:r>
              <a:rPr lang="pt-BR" dirty="0" smtClean="0"/>
              <a:t> </a:t>
            </a:r>
            <a:r>
              <a:rPr lang="pt-BR" dirty="0" err="1" smtClean="0"/>
              <a:t>of</a:t>
            </a:r>
            <a:r>
              <a:rPr lang="pt-BR" dirty="0" smtClean="0"/>
              <a:t> Java </a:t>
            </a:r>
            <a:r>
              <a:rPr lang="pt-BR" dirty="0" err="1" smtClean="0"/>
              <a:t>instances</a:t>
            </a:r>
            <a:r>
              <a:rPr lang="pt-BR" dirty="0" smtClean="0"/>
              <a:t> </a:t>
            </a:r>
            <a:r>
              <a:rPr lang="pt-BR" dirty="0" err="1" smtClean="0"/>
              <a:t>variables</a:t>
            </a:r>
            <a:endParaRPr lang="pt-BR" dirty="0"/>
          </a:p>
        </p:txBody>
      </p:sp>
      <p:sp>
        <p:nvSpPr>
          <p:cNvPr id="3" name="Espaço Reservado para Conteúdo 2"/>
          <p:cNvSpPr>
            <a:spLocks noGrp="1"/>
          </p:cNvSpPr>
          <p:nvPr>
            <p:ph idx="1"/>
          </p:nvPr>
        </p:nvSpPr>
        <p:spPr/>
        <p:txBody>
          <a:bodyPr>
            <a:normAutofit fontScale="92500" lnSpcReduction="20000"/>
          </a:bodyPr>
          <a:lstStyle/>
          <a:p>
            <a:r>
              <a:rPr lang="en-US" dirty="0" smtClean="0"/>
              <a:t>byte </a:t>
            </a:r>
            <a:r>
              <a:rPr lang="en-US" dirty="0"/>
              <a:t>1</a:t>
            </a:r>
          </a:p>
          <a:p>
            <a:r>
              <a:rPr lang="en-US" dirty="0"/>
              <a:t>char 2</a:t>
            </a:r>
          </a:p>
          <a:p>
            <a:r>
              <a:rPr lang="en-US" dirty="0"/>
              <a:t>short 2</a:t>
            </a:r>
          </a:p>
          <a:p>
            <a:r>
              <a:rPr lang="en-US" dirty="0" err="1"/>
              <a:t>int</a:t>
            </a:r>
            <a:r>
              <a:rPr lang="en-US" dirty="0"/>
              <a:t> 4</a:t>
            </a:r>
          </a:p>
          <a:p>
            <a:r>
              <a:rPr lang="en-US" dirty="0"/>
              <a:t>float 4</a:t>
            </a:r>
          </a:p>
          <a:p>
            <a:r>
              <a:rPr lang="en-US" dirty="0"/>
              <a:t>long 8</a:t>
            </a:r>
          </a:p>
          <a:p>
            <a:r>
              <a:rPr lang="en-US" dirty="0"/>
              <a:t>double 8</a:t>
            </a:r>
          </a:p>
          <a:p>
            <a:r>
              <a:rPr lang="en-US" dirty="0"/>
              <a:t>reference 4 on 32-bit JVMs and 64-bit JVMs with heaps of less than 32 </a:t>
            </a:r>
            <a:r>
              <a:rPr lang="en-US" dirty="0" smtClean="0"/>
              <a:t>GB;</a:t>
            </a:r>
            <a:endParaRPr lang="en-US" dirty="0"/>
          </a:p>
          <a:p>
            <a:pPr marL="68580" indent="0">
              <a:buNone/>
            </a:pPr>
            <a:r>
              <a:rPr lang="en-US" dirty="0" smtClean="0"/>
              <a:t>    8 </a:t>
            </a:r>
            <a:r>
              <a:rPr lang="en-US" dirty="0"/>
              <a:t>on 64-bit JVMs with large </a:t>
            </a:r>
            <a:r>
              <a:rPr lang="en-US" dirty="0" smtClean="0"/>
              <a:t>heaps</a:t>
            </a:r>
            <a:endParaRPr lang="pt-BR" dirty="0"/>
          </a:p>
        </p:txBody>
      </p:sp>
    </p:spTree>
    <p:extLst>
      <p:ext uri="{BB962C8B-B14F-4D97-AF65-F5344CB8AC3E}">
        <p14:creationId xmlns:p14="http://schemas.microsoft.com/office/powerpoint/2010/main" val="23842052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How</a:t>
            </a:r>
            <a:r>
              <a:rPr lang="pt-BR" dirty="0" smtClean="0"/>
              <a:t> </a:t>
            </a:r>
            <a:r>
              <a:rPr lang="pt-BR" dirty="0" err="1" smtClean="0"/>
              <a:t>much</a:t>
            </a:r>
            <a:r>
              <a:rPr lang="pt-BR" dirty="0" smtClean="0"/>
              <a:t> </a:t>
            </a:r>
            <a:r>
              <a:rPr lang="pt-BR" dirty="0" err="1" smtClean="0"/>
              <a:t>memory</a:t>
            </a:r>
            <a:r>
              <a:rPr lang="pt-BR" dirty="0" smtClean="0"/>
              <a:t> </a:t>
            </a:r>
            <a:r>
              <a:rPr lang="pt-BR" dirty="0" err="1" smtClean="0"/>
              <a:t>hold</a:t>
            </a:r>
            <a:r>
              <a:rPr lang="pt-BR" dirty="0" smtClean="0"/>
              <a:t> a </a:t>
            </a:r>
            <a:r>
              <a:rPr lang="pt-BR" dirty="0" err="1" smtClean="0"/>
              <a:t>object</a:t>
            </a:r>
            <a:r>
              <a:rPr lang="pt-BR" dirty="0" smtClean="0"/>
              <a:t>?</a:t>
            </a:r>
            <a:endParaRPr lang="pt-BR" dirty="0"/>
          </a:p>
        </p:txBody>
      </p:sp>
      <p:sp>
        <p:nvSpPr>
          <p:cNvPr id="3" name="Espaço Reservado para Conteúdo 2"/>
          <p:cNvSpPr>
            <a:spLocks noGrp="1"/>
          </p:cNvSpPr>
          <p:nvPr>
            <p:ph idx="1"/>
          </p:nvPr>
        </p:nvSpPr>
        <p:spPr/>
        <p:txBody>
          <a:bodyPr/>
          <a:lstStyle/>
          <a:p>
            <a:r>
              <a:rPr lang="pt-BR" dirty="0" err="1" smtClean="0"/>
              <a:t>Shallow</a:t>
            </a:r>
            <a:r>
              <a:rPr lang="pt-BR" dirty="0" smtClean="0"/>
              <a:t> </a:t>
            </a:r>
            <a:r>
              <a:rPr lang="pt-BR" dirty="0" err="1" smtClean="0"/>
              <a:t>size</a:t>
            </a:r>
            <a:endParaRPr lang="pt-BR" dirty="0" smtClean="0"/>
          </a:p>
          <a:p>
            <a:r>
              <a:rPr lang="pt-BR" dirty="0" err="1" smtClean="0"/>
              <a:t>Deep</a:t>
            </a:r>
            <a:r>
              <a:rPr lang="pt-BR" dirty="0" smtClean="0"/>
              <a:t> </a:t>
            </a:r>
            <a:r>
              <a:rPr lang="pt-BR" dirty="0" err="1" smtClean="0"/>
              <a:t>size</a:t>
            </a:r>
            <a:endParaRPr lang="pt-BR" dirty="0" smtClean="0"/>
          </a:p>
          <a:p>
            <a:r>
              <a:rPr lang="pt-BR" dirty="0" err="1" smtClean="0"/>
              <a:t>Retained</a:t>
            </a:r>
            <a:r>
              <a:rPr lang="pt-BR" dirty="0" smtClean="0"/>
              <a:t> </a:t>
            </a:r>
            <a:r>
              <a:rPr lang="pt-BR" dirty="0" err="1" smtClean="0"/>
              <a:t>size</a:t>
            </a:r>
            <a:endParaRPr lang="pt-BR" dirty="0"/>
          </a:p>
        </p:txBody>
      </p:sp>
    </p:spTree>
    <p:extLst>
      <p:ext uri="{BB962C8B-B14F-4D97-AF65-F5344CB8AC3E}">
        <p14:creationId xmlns:p14="http://schemas.microsoft.com/office/powerpoint/2010/main" val="35585811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Compressed</a:t>
            </a:r>
            <a:r>
              <a:rPr lang="pt-BR" dirty="0" smtClean="0"/>
              <a:t> OOPS</a:t>
            </a:r>
            <a:endParaRPr lang="pt-BR" dirty="0"/>
          </a:p>
        </p:txBody>
      </p:sp>
      <p:sp>
        <p:nvSpPr>
          <p:cNvPr id="3" name="Espaço Reservado para Conteúdo 2"/>
          <p:cNvSpPr>
            <a:spLocks noGrp="1"/>
          </p:cNvSpPr>
          <p:nvPr>
            <p:ph idx="1"/>
          </p:nvPr>
        </p:nvSpPr>
        <p:spPr/>
        <p:txBody>
          <a:bodyPr/>
          <a:lstStyle/>
          <a:p>
            <a:r>
              <a:rPr lang="pt-BR" dirty="0" smtClean="0"/>
              <a:t>32 </a:t>
            </a:r>
            <a:r>
              <a:rPr lang="pt-BR" dirty="0" err="1" smtClean="0"/>
              <a:t>or</a:t>
            </a:r>
            <a:r>
              <a:rPr lang="pt-BR" dirty="0" smtClean="0"/>
              <a:t> 64 bits?</a:t>
            </a:r>
          </a:p>
          <a:p>
            <a:r>
              <a:rPr lang="pt-BR" dirty="0" smtClean="0"/>
              <a:t>32 bits for </a:t>
            </a:r>
            <a:r>
              <a:rPr lang="pt-BR" dirty="0" err="1" smtClean="0"/>
              <a:t>Heap</a:t>
            </a:r>
            <a:r>
              <a:rPr lang="pt-BR" dirty="0" smtClean="0"/>
              <a:t> </a:t>
            </a:r>
            <a:r>
              <a:rPr lang="pt-BR" dirty="0" err="1" smtClean="0"/>
              <a:t>at</a:t>
            </a:r>
            <a:r>
              <a:rPr lang="pt-BR" dirty="0" smtClean="0"/>
              <a:t> </a:t>
            </a:r>
            <a:r>
              <a:rPr lang="pt-BR" dirty="0" err="1" smtClean="0"/>
              <a:t>least</a:t>
            </a:r>
            <a:r>
              <a:rPr lang="pt-BR" dirty="0" smtClean="0"/>
              <a:t> 4GB (3.5 in </a:t>
            </a:r>
            <a:r>
              <a:rPr lang="pt-BR" dirty="0" err="1" smtClean="0"/>
              <a:t>pratice</a:t>
            </a:r>
            <a:r>
              <a:rPr lang="pt-BR" dirty="0" smtClean="0"/>
              <a:t>)</a:t>
            </a:r>
            <a:endParaRPr lang="pt-BR" dirty="0"/>
          </a:p>
        </p:txBody>
      </p:sp>
    </p:spTree>
    <p:extLst>
      <p:ext uri="{BB962C8B-B14F-4D97-AF65-F5344CB8AC3E}">
        <p14:creationId xmlns:p14="http://schemas.microsoft.com/office/powerpoint/2010/main" val="29751915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Memory</a:t>
            </a:r>
            <a:r>
              <a:rPr lang="pt-BR" dirty="0" smtClean="0"/>
              <a:t> </a:t>
            </a:r>
            <a:r>
              <a:rPr lang="pt-BR" dirty="0" err="1" smtClean="0"/>
              <a:t>leak</a:t>
            </a:r>
            <a:endParaRPr lang="pt-BR" dirty="0"/>
          </a:p>
        </p:txBody>
      </p:sp>
      <p:sp>
        <p:nvSpPr>
          <p:cNvPr id="3" name="Espaço Reservado para Conteúdo 2"/>
          <p:cNvSpPr>
            <a:spLocks noGrp="1"/>
          </p:cNvSpPr>
          <p:nvPr>
            <p:ph idx="1"/>
          </p:nvPr>
        </p:nvSpPr>
        <p:spPr/>
        <p:txBody>
          <a:bodyPr/>
          <a:lstStyle/>
          <a:p>
            <a:endParaRPr lang="pt-BR"/>
          </a:p>
        </p:txBody>
      </p:sp>
      <p:pic>
        <p:nvPicPr>
          <p:cNvPr id="3074" name="Picture 2" descr="When objects are no longer referenced directly or indirectly by a GC root, they will be removed. There are no classic memory leaks. Analysis cannot really identify memory leaks, it can only hint at suspicious obj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748" y="2348880"/>
            <a:ext cx="5190556"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48472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Flags</a:t>
            </a:r>
            <a:endParaRPr lang="pt-BR" dirty="0"/>
          </a:p>
        </p:txBody>
      </p:sp>
      <p:sp>
        <p:nvSpPr>
          <p:cNvPr id="3" name="Espaço Reservado para Conteúdo 2"/>
          <p:cNvSpPr>
            <a:spLocks noGrp="1"/>
          </p:cNvSpPr>
          <p:nvPr>
            <p:ph idx="1"/>
          </p:nvPr>
        </p:nvSpPr>
        <p:spPr/>
        <p:txBody>
          <a:bodyPr>
            <a:normAutofit fontScale="85000" lnSpcReduction="20000"/>
          </a:bodyPr>
          <a:lstStyle/>
          <a:p>
            <a:r>
              <a:rPr lang="pt-BR" dirty="0" err="1" smtClean="0"/>
              <a:t>You</a:t>
            </a:r>
            <a:r>
              <a:rPr lang="pt-BR" dirty="0" smtClean="0"/>
              <a:t> </a:t>
            </a:r>
            <a:r>
              <a:rPr lang="pt-BR" dirty="0" err="1"/>
              <a:t>need</a:t>
            </a:r>
            <a:r>
              <a:rPr lang="pt-BR" dirty="0"/>
              <a:t> </a:t>
            </a:r>
            <a:r>
              <a:rPr lang="pt-BR" dirty="0" err="1"/>
              <a:t>at</a:t>
            </a:r>
            <a:r>
              <a:rPr lang="pt-BR" dirty="0"/>
              <a:t> </a:t>
            </a:r>
            <a:r>
              <a:rPr lang="pt-BR" dirty="0" err="1"/>
              <a:t>least</a:t>
            </a:r>
            <a:r>
              <a:rPr lang="pt-BR" dirty="0"/>
              <a:t>: </a:t>
            </a:r>
            <a:r>
              <a:rPr lang="pt-BR" dirty="0" smtClean="0"/>
              <a:t/>
            </a:r>
            <a:br>
              <a:rPr lang="pt-BR" dirty="0" smtClean="0"/>
            </a:br>
            <a:r>
              <a:rPr lang="pt-BR" dirty="0" smtClean="0"/>
              <a:t>– </a:t>
            </a:r>
            <a:r>
              <a:rPr lang="pt-BR" dirty="0"/>
              <a:t>-XX:+</a:t>
            </a:r>
            <a:r>
              <a:rPr lang="pt-BR" dirty="0" err="1"/>
              <a:t>PrintGCTimeStamps</a:t>
            </a:r>
            <a:r>
              <a:rPr lang="pt-BR" dirty="0"/>
              <a:t> </a:t>
            </a:r>
          </a:p>
          <a:p>
            <a:r>
              <a:rPr lang="en-US" dirty="0" smtClean="0"/>
              <a:t>Add </a:t>
            </a:r>
            <a:r>
              <a:rPr lang="en-US" dirty="0"/>
              <a:t>-XX:+</a:t>
            </a:r>
            <a:r>
              <a:rPr lang="en-US" dirty="0" err="1"/>
              <a:t>PrintGCDateStamps</a:t>
            </a:r>
            <a:r>
              <a:rPr lang="en-US" dirty="0"/>
              <a:t> if you must know the time </a:t>
            </a:r>
          </a:p>
          <a:p>
            <a:pPr marL="68580" indent="0">
              <a:buNone/>
            </a:pPr>
            <a:r>
              <a:rPr lang="pt-BR" dirty="0"/>
              <a:t> </a:t>
            </a:r>
            <a:r>
              <a:rPr lang="pt-BR" dirty="0" smtClean="0"/>
              <a:t>   – </a:t>
            </a:r>
            <a:r>
              <a:rPr lang="pt-BR" dirty="0"/>
              <a:t>-XX:+</a:t>
            </a:r>
            <a:r>
              <a:rPr lang="pt-BR" dirty="0" err="1"/>
              <a:t>PrintGCDetails</a:t>
            </a:r>
            <a:r>
              <a:rPr lang="pt-BR" dirty="0"/>
              <a:t> </a:t>
            </a:r>
          </a:p>
          <a:p>
            <a:r>
              <a:rPr lang="en-US" dirty="0" smtClean="0"/>
              <a:t>Preferred </a:t>
            </a:r>
            <a:r>
              <a:rPr lang="en-US" dirty="0"/>
              <a:t>over -</a:t>
            </a:r>
            <a:r>
              <a:rPr lang="en-US" dirty="0" err="1"/>
              <a:t>verbosegc</a:t>
            </a:r>
            <a:r>
              <a:rPr lang="en-US" dirty="0"/>
              <a:t> as it's more detailed </a:t>
            </a:r>
          </a:p>
          <a:p>
            <a:r>
              <a:rPr lang="pt-BR" dirty="0" err="1" smtClean="0"/>
              <a:t>Also</a:t>
            </a:r>
            <a:r>
              <a:rPr lang="pt-BR" dirty="0" smtClean="0"/>
              <a:t> </a:t>
            </a:r>
            <a:r>
              <a:rPr lang="pt-BR" dirty="0" err="1"/>
              <a:t>useful</a:t>
            </a:r>
            <a:r>
              <a:rPr lang="pt-BR" dirty="0"/>
              <a:t>: </a:t>
            </a:r>
            <a:r>
              <a:rPr lang="pt-BR" dirty="0" smtClean="0"/>
              <a:t/>
            </a:r>
            <a:br>
              <a:rPr lang="pt-BR" dirty="0" smtClean="0"/>
            </a:br>
            <a:r>
              <a:rPr lang="pt-BR" dirty="0" smtClean="0"/>
              <a:t>– </a:t>
            </a:r>
            <a:r>
              <a:rPr lang="pt-BR" dirty="0"/>
              <a:t>-</a:t>
            </a:r>
            <a:r>
              <a:rPr lang="pt-BR" dirty="0" err="1"/>
              <a:t>Xloggc</a:t>
            </a:r>
            <a:r>
              <a:rPr lang="pt-BR" dirty="0"/>
              <a:t>:&lt;file&gt; </a:t>
            </a:r>
          </a:p>
          <a:p>
            <a:r>
              <a:rPr lang="en-US" dirty="0"/>
              <a:t>– Rotate GC Log, After Java 1.6_34 (or 1.7_2): </a:t>
            </a:r>
          </a:p>
          <a:p>
            <a:r>
              <a:rPr lang="pt-BR" dirty="0"/>
              <a:t>-XX:+</a:t>
            </a:r>
            <a:r>
              <a:rPr lang="pt-BR" dirty="0" err="1"/>
              <a:t>UseGCLogFileRotation</a:t>
            </a:r>
            <a:r>
              <a:rPr lang="pt-BR" dirty="0"/>
              <a:t> </a:t>
            </a:r>
          </a:p>
          <a:p>
            <a:r>
              <a:rPr lang="pt-BR" dirty="0"/>
              <a:t>-</a:t>
            </a:r>
            <a:r>
              <a:rPr lang="pt-BR" dirty="0" err="1"/>
              <a:t>XX:NumberOfGCLogFiles</a:t>
            </a:r>
            <a:r>
              <a:rPr lang="pt-BR" dirty="0"/>
              <a:t>=5 </a:t>
            </a:r>
          </a:p>
          <a:p>
            <a:r>
              <a:rPr lang="pt-BR" dirty="0"/>
              <a:t>-</a:t>
            </a:r>
            <a:r>
              <a:rPr lang="pt-BR" dirty="0" err="1"/>
              <a:t>XX:GCLogFileSize</a:t>
            </a:r>
            <a:r>
              <a:rPr lang="pt-BR" dirty="0"/>
              <a:t>=10M </a:t>
            </a:r>
          </a:p>
        </p:txBody>
      </p:sp>
    </p:spTree>
    <p:extLst>
      <p:ext uri="{BB962C8B-B14F-4D97-AF65-F5344CB8AC3E}">
        <p14:creationId xmlns:p14="http://schemas.microsoft.com/office/powerpoint/2010/main" val="37073122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a:t>C</a:t>
            </a:r>
            <a:r>
              <a:rPr lang="pt-BR" dirty="0" err="1" smtClean="0"/>
              <a:t>lassloader</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35476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What</a:t>
            </a:r>
            <a:r>
              <a:rPr lang="pt-BR" dirty="0" smtClean="0"/>
              <a:t> </a:t>
            </a:r>
            <a:r>
              <a:rPr lang="pt-BR" dirty="0" err="1" smtClean="0"/>
              <a:t>is</a:t>
            </a:r>
            <a:r>
              <a:rPr lang="pt-BR" dirty="0" smtClean="0"/>
              <a:t>?</a:t>
            </a:r>
            <a:endParaRPr lang="pt-BR" dirty="0"/>
          </a:p>
        </p:txBody>
      </p:sp>
      <p:sp>
        <p:nvSpPr>
          <p:cNvPr id="3" name="Espaço Reservado para Conteúdo 2"/>
          <p:cNvSpPr>
            <a:spLocks noGrp="1"/>
          </p:cNvSpPr>
          <p:nvPr>
            <p:ph idx="1"/>
          </p:nvPr>
        </p:nvSpPr>
        <p:spPr/>
        <p:txBody>
          <a:bodyPr/>
          <a:lstStyle/>
          <a:p>
            <a:r>
              <a:rPr lang="pt-BR" dirty="0" err="1" smtClean="0"/>
              <a:t>Language</a:t>
            </a:r>
            <a:endParaRPr lang="pt-BR" dirty="0" smtClean="0"/>
          </a:p>
          <a:p>
            <a:r>
              <a:rPr lang="pt-BR" dirty="0" err="1" smtClean="0"/>
              <a:t>Plataform</a:t>
            </a:r>
            <a:endParaRPr lang="pt-BR" dirty="0" smtClean="0"/>
          </a:p>
          <a:p>
            <a:r>
              <a:rPr lang="pt-BR" dirty="0" smtClean="0"/>
              <a:t>JVM</a:t>
            </a:r>
            <a:endParaRPr lang="pt-BR" dirty="0"/>
          </a:p>
        </p:txBody>
      </p:sp>
      <p:pic>
        <p:nvPicPr>
          <p:cNvPr id="1026" name="Picture 2" descr="https://pbs.twimg.com/profile_images/426420605945004032/K85ZWV2F_400x4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6376" y="199526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5726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4" name="Espaço Reservado para Conteúdo 3"/>
          <p:cNvSpPr>
            <a:spLocks noGrp="1"/>
          </p:cNvSpPr>
          <p:nvPr>
            <p:ph idx="1"/>
          </p:nvPr>
        </p:nvSpPr>
        <p:spPr/>
        <p:txBody>
          <a:bodyPr/>
          <a:lstStyle/>
          <a:p>
            <a:endParaRPr lang="pt-BR"/>
          </a:p>
        </p:txBody>
      </p:sp>
      <p:pic>
        <p:nvPicPr>
          <p:cNvPr id="1028" name="Picture 4" descr="Diving into Java Class Loa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764704"/>
            <a:ext cx="7576924" cy="568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9112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50" name="Picture 2" descr="Diving into Java Class Loa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764704"/>
            <a:ext cx="7576924" cy="568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2934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err="1" smtClean="0"/>
              <a:t>Reloading</a:t>
            </a:r>
            <a:endParaRPr lang="pt-BR" dirty="0"/>
          </a:p>
        </p:txBody>
      </p:sp>
      <p:sp>
        <p:nvSpPr>
          <p:cNvPr id="3" name="Espaço Reservado para Conteúdo 2"/>
          <p:cNvSpPr>
            <a:spLocks noGrp="1"/>
          </p:cNvSpPr>
          <p:nvPr>
            <p:ph idx="1"/>
          </p:nvPr>
        </p:nvSpPr>
        <p:spPr/>
        <p:txBody>
          <a:bodyPr/>
          <a:lstStyle/>
          <a:p>
            <a:endParaRPr lang="pt-BR"/>
          </a:p>
        </p:txBody>
      </p:sp>
      <p:pic>
        <p:nvPicPr>
          <p:cNvPr id="1026" name="Picture 2" descr="reloading-obj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522" y="2492896"/>
            <a:ext cx="5238750" cy="3190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767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Retained</a:t>
            </a:r>
            <a:r>
              <a:rPr lang="pt-BR" dirty="0" smtClean="0"/>
              <a:t> </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classloader-ref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722215"/>
            <a:ext cx="523875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6942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Java EE </a:t>
            </a:r>
            <a:r>
              <a:rPr lang="pt-BR" dirty="0" err="1" smtClean="0"/>
              <a:t>delegation</a:t>
            </a:r>
            <a:r>
              <a:rPr lang="pt-BR" dirty="0" smtClean="0"/>
              <a:t> </a:t>
            </a:r>
            <a:r>
              <a:rPr lang="pt-BR" dirty="0" err="1" smtClean="0"/>
              <a:t>model</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descr="http://zeroturnaround.com/wp-content/uploads/2013/08/Jave-EE-delegation-mod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348880"/>
            <a:ext cx="6227706"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8001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Errors</a:t>
            </a:r>
            <a:r>
              <a:rPr lang="pt-BR" dirty="0" smtClean="0"/>
              <a:t> </a:t>
            </a:r>
            <a:r>
              <a:rPr lang="pt-BR" dirty="0" err="1" smtClean="0"/>
              <a:t>and</a:t>
            </a:r>
            <a:r>
              <a:rPr lang="pt-BR" dirty="0" smtClean="0"/>
              <a:t> </a:t>
            </a:r>
            <a:r>
              <a:rPr lang="pt-BR" dirty="0" err="1" smtClean="0"/>
              <a:t>possible</a:t>
            </a:r>
            <a:r>
              <a:rPr lang="pt-BR" dirty="0" smtClean="0"/>
              <a:t> </a:t>
            </a:r>
            <a:r>
              <a:rPr lang="pt-BR" dirty="0" err="1" smtClean="0"/>
              <a:t>solutions</a:t>
            </a:r>
            <a:endParaRPr lang="pt-BR" dirty="0"/>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420888"/>
            <a:ext cx="7753350"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2489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JIT</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0044013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Modes</a:t>
            </a:r>
            <a:endParaRPr lang="pt-BR" dirty="0"/>
          </a:p>
        </p:txBody>
      </p:sp>
      <p:sp>
        <p:nvSpPr>
          <p:cNvPr id="3" name="Espaço Reservado para Conteúdo 2"/>
          <p:cNvSpPr>
            <a:spLocks noGrp="1"/>
          </p:cNvSpPr>
          <p:nvPr>
            <p:ph idx="1"/>
          </p:nvPr>
        </p:nvSpPr>
        <p:spPr/>
        <p:txBody>
          <a:bodyPr>
            <a:normAutofit fontScale="92500" lnSpcReduction="20000"/>
          </a:bodyPr>
          <a:lstStyle/>
          <a:p>
            <a:r>
              <a:rPr lang="pt-BR" dirty="0" smtClean="0"/>
              <a:t>C1 -</a:t>
            </a:r>
            <a:r>
              <a:rPr lang="pt-BR" dirty="0" err="1" smtClean="0"/>
              <a:t>client</a:t>
            </a:r>
            <a:endParaRPr lang="pt-BR" dirty="0" smtClean="0"/>
          </a:p>
          <a:p>
            <a:r>
              <a:rPr lang="pt-BR" dirty="0" smtClean="0"/>
              <a:t>C2 –server</a:t>
            </a:r>
          </a:p>
          <a:p>
            <a:r>
              <a:rPr lang="pt-BR" dirty="0" smtClean="0"/>
              <a:t>-XX:+</a:t>
            </a:r>
            <a:r>
              <a:rPr lang="pt-BR" dirty="0" err="1" smtClean="0"/>
              <a:t>TieredCompilation</a:t>
            </a:r>
            <a:endParaRPr lang="pt-BR" dirty="0" smtClean="0"/>
          </a:p>
          <a:p>
            <a:r>
              <a:rPr lang="pt-BR" dirty="0"/>
              <a:t>-XX:+</a:t>
            </a:r>
            <a:r>
              <a:rPr lang="pt-BR" dirty="0" err="1"/>
              <a:t>UnlockDiagnosticVMOptions</a:t>
            </a:r>
            <a:endParaRPr lang="pt-BR" dirty="0"/>
          </a:p>
          <a:p>
            <a:r>
              <a:rPr lang="pt-BR" dirty="0"/>
              <a:t>-XX:+</a:t>
            </a:r>
            <a:r>
              <a:rPr lang="pt-BR" dirty="0" err="1" smtClean="0"/>
              <a:t>LogCompilation</a:t>
            </a:r>
            <a:endParaRPr lang="pt-BR" dirty="0" smtClean="0"/>
          </a:p>
          <a:p>
            <a:r>
              <a:rPr lang="pt-BR" dirty="0" smtClean="0"/>
              <a:t>35 bytes </a:t>
            </a:r>
            <a:r>
              <a:rPr lang="pt-BR" dirty="0" err="1" smtClean="0"/>
              <a:t>or</a:t>
            </a:r>
            <a:r>
              <a:rPr lang="pt-BR" dirty="0" smtClean="0"/>
              <a:t> 325 </a:t>
            </a:r>
            <a:r>
              <a:rPr lang="pt-BR" dirty="0" err="1" smtClean="0"/>
              <a:t>to</a:t>
            </a:r>
            <a:r>
              <a:rPr lang="pt-BR" dirty="0" smtClean="0"/>
              <a:t> </a:t>
            </a:r>
            <a:r>
              <a:rPr lang="pt-BR" dirty="0" err="1" smtClean="0"/>
              <a:t>hotspot</a:t>
            </a:r>
            <a:endParaRPr lang="pt-BR" dirty="0" smtClean="0"/>
          </a:p>
          <a:p>
            <a:r>
              <a:rPr lang="pt-BR" dirty="0"/>
              <a:t>-</a:t>
            </a:r>
            <a:r>
              <a:rPr lang="pt-BR" dirty="0" err="1" smtClean="0"/>
              <a:t>XX:MaxInlineSize</a:t>
            </a:r>
            <a:r>
              <a:rPr lang="pt-BR" dirty="0" smtClean="0"/>
              <a:t>=n</a:t>
            </a:r>
          </a:p>
          <a:p>
            <a:r>
              <a:rPr lang="en-US" dirty="0"/>
              <a:t>the hot threshold with ‑</a:t>
            </a:r>
            <a:r>
              <a:rPr lang="en-US" dirty="0" err="1" smtClean="0"/>
              <a:t>XX:FreqInlineSize</a:t>
            </a:r>
            <a:r>
              <a:rPr lang="en-US" dirty="0" smtClean="0"/>
              <a:t>=n</a:t>
            </a:r>
            <a:endParaRPr lang="pt-BR" dirty="0"/>
          </a:p>
          <a:p>
            <a:r>
              <a:rPr lang="pt-BR" dirty="0" err="1" smtClean="0"/>
              <a:t>Reduce</a:t>
            </a:r>
            <a:r>
              <a:rPr lang="pt-BR" dirty="0" smtClean="0"/>
              <a:t> </a:t>
            </a:r>
            <a:r>
              <a:rPr lang="pt-BR" dirty="0" err="1" smtClean="0"/>
              <a:t>the</a:t>
            </a:r>
            <a:r>
              <a:rPr lang="pt-BR" dirty="0" smtClean="0"/>
              <a:t> </a:t>
            </a:r>
            <a:r>
              <a:rPr lang="pt-BR" dirty="0" err="1" smtClean="0"/>
              <a:t>invocation</a:t>
            </a:r>
            <a:r>
              <a:rPr lang="pt-BR" dirty="0" smtClean="0"/>
              <a:t> </a:t>
            </a:r>
            <a:r>
              <a:rPr lang="pt-BR" dirty="0" err="1" smtClean="0"/>
              <a:t>count</a:t>
            </a:r>
            <a:r>
              <a:rPr lang="pt-BR" dirty="0" smtClean="0"/>
              <a:t> </a:t>
            </a:r>
            <a:r>
              <a:rPr lang="pt-BR" dirty="0" err="1" smtClean="0"/>
              <a:t>by</a:t>
            </a:r>
            <a:r>
              <a:rPr lang="pt-BR" dirty="0" smtClean="0"/>
              <a:t> 50% in 30 </a:t>
            </a:r>
            <a:r>
              <a:rPr lang="pt-BR" dirty="0" err="1" smtClean="0"/>
              <a:t>seconds</a:t>
            </a:r>
            <a:endParaRPr lang="pt-BR" dirty="0"/>
          </a:p>
        </p:txBody>
      </p:sp>
    </p:spTree>
    <p:extLst>
      <p:ext uri="{BB962C8B-B14F-4D97-AF65-F5344CB8AC3E}">
        <p14:creationId xmlns:p14="http://schemas.microsoft.com/office/powerpoint/2010/main" val="19494963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Strategy</a:t>
            </a:r>
            <a:endParaRPr lang="pt-BR" dirty="0"/>
          </a:p>
        </p:txBody>
      </p:sp>
      <p:sp>
        <p:nvSpPr>
          <p:cNvPr id="3" name="Espaço Reservado para Conteúdo 2"/>
          <p:cNvSpPr>
            <a:spLocks noGrp="1"/>
          </p:cNvSpPr>
          <p:nvPr>
            <p:ph idx="1"/>
          </p:nvPr>
        </p:nvSpPr>
        <p:spPr/>
        <p:txBody>
          <a:bodyPr/>
          <a:lstStyle/>
          <a:p>
            <a:r>
              <a:rPr lang="pt-BR" dirty="0" smtClean="0"/>
              <a:t>Use +XX:+</a:t>
            </a:r>
            <a:r>
              <a:rPr lang="pt-BR" dirty="0" err="1" smtClean="0"/>
              <a:t>PrintCompilation</a:t>
            </a:r>
            <a:endParaRPr lang="pt-BR" dirty="0" smtClean="0"/>
          </a:p>
          <a:p>
            <a:r>
              <a:rPr lang="pt-BR" dirty="0" err="1" smtClean="0"/>
              <a:t>Wait</a:t>
            </a:r>
            <a:r>
              <a:rPr lang="pt-BR" dirty="0" smtClean="0"/>
              <a:t> </a:t>
            </a:r>
            <a:r>
              <a:rPr lang="pt-BR" dirty="0" err="1" smtClean="0"/>
              <a:t>until</a:t>
            </a:r>
            <a:r>
              <a:rPr lang="pt-BR" dirty="0" smtClean="0"/>
              <a:t> </a:t>
            </a:r>
            <a:r>
              <a:rPr lang="pt-BR" dirty="0" err="1" smtClean="0"/>
              <a:t>this</a:t>
            </a:r>
            <a:r>
              <a:rPr lang="pt-BR" dirty="0" smtClean="0"/>
              <a:t> </a:t>
            </a:r>
            <a:r>
              <a:rPr lang="pt-BR" dirty="0" err="1" smtClean="0"/>
              <a:t>reaches</a:t>
            </a:r>
            <a:r>
              <a:rPr lang="pt-BR" dirty="0" smtClean="0"/>
              <a:t> </a:t>
            </a:r>
            <a:r>
              <a:rPr lang="pt-BR" dirty="0" err="1" smtClean="0"/>
              <a:t>steady</a:t>
            </a:r>
            <a:r>
              <a:rPr lang="pt-BR" dirty="0" smtClean="0"/>
              <a:t> </a:t>
            </a:r>
            <a:r>
              <a:rPr lang="pt-BR" dirty="0" err="1" smtClean="0"/>
              <a:t>state</a:t>
            </a:r>
            <a:endParaRPr lang="pt-BR" dirty="0" smtClean="0"/>
          </a:p>
          <a:p>
            <a:r>
              <a:rPr lang="pt-BR" dirty="0" err="1" smtClean="0"/>
              <a:t>Repeat</a:t>
            </a:r>
            <a:r>
              <a:rPr lang="pt-BR" dirty="0" smtClean="0"/>
              <a:t> a </a:t>
            </a:r>
            <a:r>
              <a:rPr lang="pt-BR" dirty="0" err="1" smtClean="0"/>
              <a:t>few</a:t>
            </a:r>
            <a:r>
              <a:rPr lang="pt-BR" dirty="0" smtClean="0"/>
              <a:t> runs, </a:t>
            </a:r>
            <a:r>
              <a:rPr lang="pt-BR" dirty="0" err="1" smtClean="0"/>
              <a:t>and</a:t>
            </a:r>
            <a:r>
              <a:rPr lang="pt-BR" dirty="0" smtClean="0"/>
              <a:t> </a:t>
            </a:r>
            <a:r>
              <a:rPr lang="pt-BR" dirty="0" err="1" smtClean="0"/>
              <a:t>check</a:t>
            </a:r>
            <a:r>
              <a:rPr lang="pt-BR" dirty="0" smtClean="0"/>
              <a:t> </a:t>
            </a:r>
            <a:r>
              <a:rPr lang="pt-BR" dirty="0" err="1" smtClean="0"/>
              <a:t>that</a:t>
            </a:r>
            <a:r>
              <a:rPr lang="pt-BR" dirty="0" smtClean="0"/>
              <a:t> </a:t>
            </a:r>
            <a:r>
              <a:rPr lang="pt-BR" dirty="0" err="1" smtClean="0"/>
              <a:t>the</a:t>
            </a:r>
            <a:r>
              <a:rPr lang="pt-BR" dirty="0" smtClean="0"/>
              <a:t> </a:t>
            </a:r>
            <a:r>
              <a:rPr lang="pt-BR" dirty="0" err="1" smtClean="0"/>
              <a:t>results</a:t>
            </a:r>
            <a:r>
              <a:rPr lang="pt-BR" dirty="0" smtClean="0"/>
              <a:t> set </a:t>
            </a:r>
            <a:r>
              <a:rPr lang="pt-BR" dirty="0" err="1" smtClean="0"/>
              <a:t>is</a:t>
            </a:r>
            <a:r>
              <a:rPr lang="pt-BR" dirty="0" smtClean="0"/>
              <a:t> </a:t>
            </a:r>
            <a:r>
              <a:rPr lang="pt-BR" dirty="0" err="1" smtClean="0"/>
              <a:t>stable</a:t>
            </a:r>
            <a:endParaRPr lang="pt-BR" dirty="0" smtClean="0"/>
          </a:p>
          <a:p>
            <a:r>
              <a:rPr lang="pt-BR" dirty="0" err="1" smtClean="0"/>
              <a:t>Doubling</a:t>
            </a:r>
            <a:r>
              <a:rPr lang="pt-BR" dirty="0" smtClean="0"/>
              <a:t> –</a:t>
            </a:r>
            <a:r>
              <a:rPr lang="pt-BR" dirty="0" err="1" smtClean="0"/>
              <a:t>XX:ReservedCodeCacheSize</a:t>
            </a:r>
            <a:r>
              <a:rPr lang="pt-BR" dirty="0" smtClean="0"/>
              <a:t>, </a:t>
            </a:r>
            <a:r>
              <a:rPr lang="pt-BR" dirty="0" err="1" smtClean="0"/>
              <a:t>if</a:t>
            </a:r>
            <a:r>
              <a:rPr lang="pt-BR" dirty="0" smtClean="0"/>
              <a:t> new </a:t>
            </a:r>
            <a:r>
              <a:rPr lang="pt-BR" dirty="0" err="1" smtClean="0"/>
              <a:t>methos</a:t>
            </a:r>
            <a:r>
              <a:rPr lang="pt-BR" dirty="0" smtClean="0"/>
              <a:t> are </a:t>
            </a:r>
            <a:r>
              <a:rPr lang="pt-BR" dirty="0" err="1" smtClean="0"/>
              <a:t>now</a:t>
            </a:r>
            <a:r>
              <a:rPr lang="pt-BR" dirty="0" smtClean="0"/>
              <a:t> </a:t>
            </a:r>
            <a:r>
              <a:rPr lang="pt-BR" dirty="0" err="1" smtClean="0"/>
              <a:t>seen</a:t>
            </a:r>
            <a:r>
              <a:rPr lang="pt-BR" dirty="0" smtClean="0"/>
              <a:t> </a:t>
            </a:r>
            <a:r>
              <a:rPr lang="pt-BR" dirty="0" err="1" smtClean="0"/>
              <a:t>to</a:t>
            </a:r>
            <a:r>
              <a:rPr lang="pt-BR" dirty="0" smtClean="0"/>
              <a:t> </a:t>
            </a:r>
            <a:r>
              <a:rPr lang="pt-BR" dirty="0" err="1" smtClean="0"/>
              <a:t>be</a:t>
            </a:r>
            <a:r>
              <a:rPr lang="pt-BR" dirty="0" smtClean="0"/>
              <a:t> </a:t>
            </a:r>
            <a:r>
              <a:rPr lang="pt-BR" dirty="0" err="1" smtClean="0"/>
              <a:t>compiled</a:t>
            </a:r>
            <a:r>
              <a:rPr lang="pt-BR" dirty="0" smtClean="0"/>
              <a:t>, </a:t>
            </a:r>
            <a:r>
              <a:rPr lang="pt-BR" dirty="0" err="1" smtClean="0"/>
              <a:t>so</a:t>
            </a:r>
            <a:r>
              <a:rPr lang="pt-BR" dirty="0" smtClean="0"/>
              <a:t>...</a:t>
            </a:r>
          </a:p>
          <a:p>
            <a:r>
              <a:rPr lang="pt-BR" dirty="0" err="1" smtClean="0"/>
              <a:t>Retest</a:t>
            </a:r>
            <a:r>
              <a:rPr lang="pt-BR" dirty="0" smtClean="0"/>
              <a:t> overall performance</a:t>
            </a:r>
            <a:endParaRPr lang="pt-BR" dirty="0"/>
          </a:p>
        </p:txBody>
      </p:sp>
    </p:spTree>
    <p:extLst>
      <p:ext uri="{BB962C8B-B14F-4D97-AF65-F5344CB8AC3E}">
        <p14:creationId xmlns:p14="http://schemas.microsoft.com/office/powerpoint/2010/main" val="25769597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Just in time </a:t>
            </a:r>
            <a:r>
              <a:rPr lang="pt-BR" dirty="0" err="1" smtClean="0"/>
              <a:t>compilation</a:t>
            </a:r>
            <a:endParaRPr lang="pt-BR" dirty="0"/>
          </a:p>
        </p:txBody>
      </p:sp>
      <p:sp>
        <p:nvSpPr>
          <p:cNvPr id="3" name="Espaço Reservado para Conteúdo 2"/>
          <p:cNvSpPr>
            <a:spLocks noGrp="1"/>
          </p:cNvSpPr>
          <p:nvPr>
            <p:ph idx="1"/>
          </p:nvPr>
        </p:nvSpPr>
        <p:spPr/>
        <p:txBody>
          <a:bodyPr>
            <a:normAutofit lnSpcReduction="10000"/>
          </a:bodyPr>
          <a:lstStyle/>
          <a:p>
            <a:r>
              <a:rPr lang="pt-BR" dirty="0" smtClean="0"/>
              <a:t>-XX:+</a:t>
            </a:r>
            <a:r>
              <a:rPr lang="pt-BR" dirty="0" err="1" smtClean="0"/>
              <a:t>PrintCompilation</a:t>
            </a:r>
            <a:endParaRPr lang="pt-BR" dirty="0" smtClean="0"/>
          </a:p>
          <a:p>
            <a:r>
              <a:rPr lang="pt-BR" dirty="0" smtClean="0"/>
              <a:t>-</a:t>
            </a:r>
            <a:r>
              <a:rPr lang="pt-BR" dirty="0" err="1" smtClean="0"/>
              <a:t>XX:ReservedCodeCacheSize</a:t>
            </a:r>
            <a:r>
              <a:rPr lang="pt-BR" dirty="0" smtClean="0"/>
              <a:t>=n</a:t>
            </a:r>
          </a:p>
          <a:p>
            <a:r>
              <a:rPr lang="pt-BR" dirty="0" smtClean="0"/>
              <a:t>-</a:t>
            </a:r>
            <a:r>
              <a:rPr lang="pt-BR" dirty="0" err="1" smtClean="0"/>
              <a:t>XX:CompileThreshold</a:t>
            </a:r>
            <a:r>
              <a:rPr lang="pt-BR" dirty="0" smtClean="0"/>
              <a:t>=n</a:t>
            </a:r>
            <a:endParaRPr lang="pt-BR" dirty="0" smtClean="0"/>
          </a:p>
          <a:p>
            <a:r>
              <a:rPr lang="pt-BR" dirty="0" smtClean="0"/>
              <a:t>-XX:+</a:t>
            </a:r>
            <a:r>
              <a:rPr lang="pt-BR" dirty="0" err="1" smtClean="0"/>
              <a:t>UseCodeCacheFlushing</a:t>
            </a:r>
            <a:endParaRPr lang="pt-BR" dirty="0" smtClean="0"/>
          </a:p>
          <a:p>
            <a:r>
              <a:rPr lang="pt-BR" dirty="0"/>
              <a:t>-</a:t>
            </a:r>
            <a:r>
              <a:rPr lang="pt-BR" dirty="0" err="1"/>
              <a:t>XX:LogFile</a:t>
            </a:r>
            <a:r>
              <a:rPr lang="pt-BR"/>
              <a:t>=mylogfile.log</a:t>
            </a:r>
            <a:endParaRPr lang="pt-BR" dirty="0" smtClean="0"/>
          </a:p>
          <a:p>
            <a:r>
              <a:rPr lang="pt-BR" dirty="0" err="1" smtClean="0"/>
              <a:t>Lukwarm</a:t>
            </a:r>
            <a:endParaRPr lang="pt-BR" dirty="0" smtClean="0"/>
          </a:p>
          <a:p>
            <a:r>
              <a:rPr lang="pt-BR" dirty="0" smtClean="0"/>
              <a:t>-</a:t>
            </a:r>
            <a:r>
              <a:rPr lang="pt-BR" dirty="0" err="1" smtClean="0"/>
              <a:t>Djava.compiler</a:t>
            </a:r>
            <a:r>
              <a:rPr lang="pt-BR" dirty="0" smtClean="0"/>
              <a:t>=</a:t>
            </a:r>
            <a:r>
              <a:rPr lang="pt-BR" dirty="0" err="1" smtClean="0"/>
              <a:t>none</a:t>
            </a:r>
            <a:endParaRPr lang="pt-BR" dirty="0" smtClean="0"/>
          </a:p>
          <a:p>
            <a:r>
              <a:rPr lang="pt-BR" dirty="0" smtClean="0"/>
              <a:t>JIT.pdf </a:t>
            </a:r>
            <a:endParaRPr lang="pt-BR" dirty="0"/>
          </a:p>
        </p:txBody>
      </p:sp>
    </p:spTree>
    <p:extLst>
      <p:ext uri="{BB962C8B-B14F-4D97-AF65-F5344CB8AC3E}">
        <p14:creationId xmlns:p14="http://schemas.microsoft.com/office/powerpoint/2010/main" val="4066835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err="1" smtClean="0"/>
              <a:t>History</a:t>
            </a:r>
            <a:r>
              <a:rPr lang="pt-BR" dirty="0" smtClean="0"/>
              <a:t> </a:t>
            </a:r>
            <a:r>
              <a:rPr lang="pt-BR" dirty="0" err="1" smtClean="0"/>
              <a:t>of</a:t>
            </a:r>
            <a:r>
              <a:rPr lang="pt-BR" dirty="0" smtClean="0"/>
              <a:t> Java Technology</a:t>
            </a:r>
            <a:endParaRPr lang="pt-BR" dirty="0"/>
          </a:p>
        </p:txBody>
      </p:sp>
      <p:sp>
        <p:nvSpPr>
          <p:cNvPr id="5" name="Subtítulo 4"/>
          <p:cNvSpPr>
            <a:spLocks noGrp="1"/>
          </p:cNvSpPr>
          <p:nvPr>
            <p:ph type="subTitle" idx="1"/>
          </p:nvPr>
        </p:nvSpPr>
        <p:spPr/>
        <p:txBody>
          <a:bodyPr/>
          <a:lstStyle/>
          <a:p>
            <a:r>
              <a:rPr lang="pt-BR" dirty="0"/>
              <a:t>http://www.javatpoint.com/history-of-java</a:t>
            </a:r>
          </a:p>
        </p:txBody>
      </p:sp>
    </p:spTree>
    <p:extLst>
      <p:ext uri="{BB962C8B-B14F-4D97-AF65-F5344CB8AC3E}">
        <p14:creationId xmlns:p14="http://schemas.microsoft.com/office/powerpoint/2010/main" val="734533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JITWatch</a:t>
            </a:r>
            <a:endParaRPr lang="pt-BR" dirty="0"/>
          </a:p>
        </p:txBody>
      </p:sp>
      <p:sp>
        <p:nvSpPr>
          <p:cNvPr id="3" name="Espaço Reservado para Conteúdo 2"/>
          <p:cNvSpPr>
            <a:spLocks noGrp="1"/>
          </p:cNvSpPr>
          <p:nvPr>
            <p:ph idx="1"/>
          </p:nvPr>
        </p:nvSpPr>
        <p:spPr/>
        <p:txBody>
          <a:bodyPr/>
          <a:lstStyle/>
          <a:p>
            <a:r>
              <a:rPr lang="pt-BR" dirty="0"/>
              <a:t>-XX:+</a:t>
            </a:r>
            <a:r>
              <a:rPr lang="pt-BR" dirty="0" err="1"/>
              <a:t>UnlockDiagnosticVMOptions</a:t>
            </a:r>
            <a:r>
              <a:rPr lang="pt-BR" dirty="0"/>
              <a:t> </a:t>
            </a:r>
            <a:br>
              <a:rPr lang="pt-BR" dirty="0"/>
            </a:br>
            <a:r>
              <a:rPr lang="pt-BR" dirty="0" smtClean="0"/>
              <a:t>-XX</a:t>
            </a:r>
            <a:r>
              <a:rPr lang="pt-BR" dirty="0"/>
              <a:t>:+</a:t>
            </a:r>
            <a:r>
              <a:rPr lang="pt-BR" dirty="0" err="1" smtClean="0"/>
              <a:t>TraceClassLoading</a:t>
            </a:r>
            <a:r>
              <a:rPr lang="pt-BR" dirty="0" smtClean="0"/>
              <a:t/>
            </a:r>
            <a:br>
              <a:rPr lang="pt-BR" dirty="0" smtClean="0"/>
            </a:br>
            <a:r>
              <a:rPr lang="pt-BR" dirty="0" smtClean="0"/>
              <a:t>-XX</a:t>
            </a:r>
            <a:r>
              <a:rPr lang="pt-BR" dirty="0"/>
              <a:t>:+</a:t>
            </a:r>
            <a:r>
              <a:rPr lang="pt-BR" dirty="0" err="1"/>
              <a:t>LogCompilation</a:t>
            </a:r>
            <a:endParaRPr lang="pt-BR" dirty="0"/>
          </a:p>
        </p:txBody>
      </p:sp>
      <p:pic>
        <p:nvPicPr>
          <p:cNvPr id="307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3573015"/>
            <a:ext cx="5257300" cy="2943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70683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Execution</a:t>
            </a:r>
            <a:r>
              <a:rPr lang="pt-BR" dirty="0" smtClean="0"/>
              <a:t> </a:t>
            </a:r>
            <a:r>
              <a:rPr lang="pt-BR" dirty="0" err="1" smtClean="0"/>
              <a:t>engine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8129290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err="1" smtClean="0"/>
              <a:t>Bytecode</a:t>
            </a:r>
            <a:endParaRPr lang="pt-BR" dirty="0"/>
          </a:p>
        </p:txBody>
      </p:sp>
      <p:sp>
        <p:nvSpPr>
          <p:cNvPr id="3" name="Espaço Reservado para Conteúdo 2"/>
          <p:cNvSpPr>
            <a:spLocks noGrp="1"/>
          </p:cNvSpPr>
          <p:nvPr>
            <p:ph idx="1"/>
          </p:nvPr>
        </p:nvSpPr>
        <p:spPr/>
        <p:txBody>
          <a:bodyPr/>
          <a:lstStyle/>
          <a:p>
            <a:r>
              <a:rPr lang="pt-BR" dirty="0" err="1"/>
              <a:t>See</a:t>
            </a:r>
            <a:r>
              <a:rPr lang="pt-BR" dirty="0"/>
              <a:t> </a:t>
            </a:r>
            <a:r>
              <a:rPr lang="pt-BR" dirty="0" err="1"/>
              <a:t>the</a:t>
            </a:r>
            <a:r>
              <a:rPr lang="pt-BR" dirty="0"/>
              <a:t> JVM_For_Dummies.pdf</a:t>
            </a:r>
          </a:p>
        </p:txBody>
      </p:sp>
    </p:spTree>
    <p:extLst>
      <p:ext uri="{BB962C8B-B14F-4D97-AF65-F5344CB8AC3E}">
        <p14:creationId xmlns:p14="http://schemas.microsoft.com/office/powerpoint/2010/main" val="1397839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The </a:t>
            </a:r>
            <a:r>
              <a:rPr lang="pt-BR" dirty="0" err="1" smtClean="0"/>
              <a:t>jdk</a:t>
            </a:r>
            <a:r>
              <a:rPr lang="pt-BR" dirty="0" smtClean="0"/>
              <a:t> tools</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285451432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jcmd</a:t>
            </a:r>
            <a:endParaRPr lang="pt-BR" dirty="0"/>
          </a:p>
        </p:txBody>
      </p:sp>
      <p:sp>
        <p:nvSpPr>
          <p:cNvPr id="3" name="Espaço Reservado para Conteúdo 2"/>
          <p:cNvSpPr>
            <a:spLocks noGrp="1"/>
          </p:cNvSpPr>
          <p:nvPr>
            <p:ph idx="1"/>
          </p:nvPr>
        </p:nvSpPr>
        <p:spPr/>
        <p:txBody>
          <a:bodyPr/>
          <a:lstStyle/>
          <a:p>
            <a:endParaRPr lang="pt-B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5904656"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142581"/>
            <a:ext cx="65246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920" y="2114897"/>
            <a:ext cx="3857625"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758354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JPS</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26384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143" y="4077072"/>
            <a:ext cx="56102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095" y="2348880"/>
            <a:ext cx="33242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204934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jstat</a:t>
            </a:r>
            <a:endParaRPr lang="pt-BR" dirty="0"/>
          </a:p>
        </p:txBody>
      </p:sp>
      <p:sp>
        <p:nvSpPr>
          <p:cNvPr id="3" name="Espaço Reservado para Conteúdo 2"/>
          <p:cNvSpPr>
            <a:spLocks noGrp="1"/>
          </p:cNvSpPr>
          <p:nvPr>
            <p:ph idx="1"/>
          </p:nvPr>
        </p:nvSpPr>
        <p:spPr>
          <a:xfrm>
            <a:off x="1118521" y="2179636"/>
            <a:ext cx="6777317" cy="3508977"/>
          </a:xfrm>
        </p:spPr>
        <p:txBody>
          <a:bodyPr/>
          <a:lstStyle/>
          <a:p>
            <a:endParaRPr lang="pt-B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959" y="2318197"/>
            <a:ext cx="68294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958" y="3292268"/>
            <a:ext cx="68294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17" y="4231729"/>
            <a:ext cx="4391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847407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jdeps</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4391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88" y="3933056"/>
            <a:ext cx="7439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431269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javap</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043490" y="2323652"/>
            <a:ext cx="4543425" cy="1600200"/>
          </a:xfrm>
          <a:prstGeom prst="rect">
            <a:avLst/>
          </a:prstGeom>
        </p:spPr>
      </p:pic>
      <p:pic>
        <p:nvPicPr>
          <p:cNvPr id="5" name="Picture 4"/>
          <p:cNvPicPr>
            <a:picLocks noChangeAspect="1"/>
          </p:cNvPicPr>
          <p:nvPr/>
        </p:nvPicPr>
        <p:blipFill>
          <a:blip r:embed="rId3"/>
          <a:stretch>
            <a:fillRect/>
          </a:stretch>
        </p:blipFill>
        <p:spPr>
          <a:xfrm>
            <a:off x="1040944" y="3471017"/>
            <a:ext cx="6753225" cy="2514600"/>
          </a:xfrm>
          <a:prstGeom prst="rect">
            <a:avLst/>
          </a:prstGeom>
        </p:spPr>
      </p:pic>
    </p:spTree>
    <p:extLst>
      <p:ext uri="{BB962C8B-B14F-4D97-AF65-F5344CB8AC3E}">
        <p14:creationId xmlns:p14="http://schemas.microsoft.com/office/powerpoint/2010/main" val="200829968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jrunscript</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043490" y="2323652"/>
            <a:ext cx="4086225" cy="1714500"/>
          </a:xfrm>
          <a:prstGeom prst="rect">
            <a:avLst/>
          </a:prstGeom>
        </p:spPr>
      </p:pic>
      <p:pic>
        <p:nvPicPr>
          <p:cNvPr id="5" name="Picture 4"/>
          <p:cNvPicPr>
            <a:picLocks noChangeAspect="1"/>
          </p:cNvPicPr>
          <p:nvPr/>
        </p:nvPicPr>
        <p:blipFill>
          <a:blip r:embed="rId3"/>
          <a:stretch>
            <a:fillRect/>
          </a:stretch>
        </p:blipFill>
        <p:spPr>
          <a:xfrm>
            <a:off x="3707904" y="3484984"/>
            <a:ext cx="4086225" cy="1600200"/>
          </a:xfrm>
          <a:prstGeom prst="rect">
            <a:avLst/>
          </a:prstGeom>
        </p:spPr>
      </p:pic>
    </p:spTree>
    <p:extLst>
      <p:ext uri="{BB962C8B-B14F-4D97-AF65-F5344CB8AC3E}">
        <p14:creationId xmlns:p14="http://schemas.microsoft.com/office/powerpoint/2010/main" val="13644177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sp>
        <p:nvSpPr>
          <p:cNvPr id="3" name="Espaço Reservado para Conteúdo 2"/>
          <p:cNvSpPr>
            <a:spLocks noGrp="1"/>
          </p:cNvSpPr>
          <p:nvPr>
            <p:ph idx="1"/>
          </p:nvPr>
        </p:nvSpPr>
        <p:spPr/>
        <p:txBody>
          <a:bodyPr>
            <a:normAutofit fontScale="77500" lnSpcReduction="20000"/>
          </a:bodyPr>
          <a:lstStyle/>
          <a:p>
            <a:r>
              <a:rPr lang="en-US" b="1" dirty="0" smtClean="0"/>
              <a:t>James </a:t>
            </a:r>
            <a:r>
              <a:rPr lang="en-US" b="1" dirty="0"/>
              <a:t>Gosling</a:t>
            </a:r>
            <a:r>
              <a:rPr lang="en-US" dirty="0"/>
              <a:t>, </a:t>
            </a:r>
            <a:r>
              <a:rPr lang="en-US" b="1" dirty="0"/>
              <a:t>Mike Sheridan</a:t>
            </a:r>
            <a:r>
              <a:rPr lang="en-US" dirty="0"/>
              <a:t>, and </a:t>
            </a:r>
            <a:r>
              <a:rPr lang="en-US" b="1" dirty="0"/>
              <a:t>Patrick </a:t>
            </a:r>
            <a:r>
              <a:rPr lang="en-US" b="1" dirty="0" err="1"/>
              <a:t>Naughton</a:t>
            </a:r>
            <a:r>
              <a:rPr lang="en-US" dirty="0"/>
              <a:t> initiated the Java language project in June 1991. The small team of sun engineers called </a:t>
            </a:r>
            <a:r>
              <a:rPr lang="en-US" b="1" dirty="0"/>
              <a:t>Green Team</a:t>
            </a:r>
            <a:r>
              <a:rPr lang="en-US" dirty="0" smtClean="0"/>
              <a:t>.</a:t>
            </a:r>
          </a:p>
          <a:p>
            <a:endParaRPr lang="en-US" dirty="0"/>
          </a:p>
          <a:p>
            <a:r>
              <a:rPr lang="en-US" dirty="0" smtClean="0"/>
              <a:t>Originally </a:t>
            </a:r>
            <a:r>
              <a:rPr lang="en-US" dirty="0"/>
              <a:t>designed for small, embedded systems in electronic appliances like set-top boxes</a:t>
            </a:r>
            <a:r>
              <a:rPr lang="en-US" dirty="0" smtClean="0"/>
              <a:t>.</a:t>
            </a:r>
          </a:p>
          <a:p>
            <a:endParaRPr lang="en-US" dirty="0"/>
          </a:p>
          <a:p>
            <a:r>
              <a:rPr lang="en-US" dirty="0" smtClean="0"/>
              <a:t>Firstly</a:t>
            </a:r>
            <a:r>
              <a:rPr lang="en-US" dirty="0"/>
              <a:t>, it was called </a:t>
            </a:r>
            <a:r>
              <a:rPr lang="en-US" b="1" dirty="0"/>
              <a:t>"</a:t>
            </a:r>
            <a:r>
              <a:rPr lang="en-US" b="1" dirty="0" err="1"/>
              <a:t>Greentalk</a:t>
            </a:r>
            <a:r>
              <a:rPr lang="en-US" b="1" dirty="0"/>
              <a:t>"</a:t>
            </a:r>
            <a:r>
              <a:rPr lang="en-US" dirty="0"/>
              <a:t> by James Gosling and file extension was .</a:t>
            </a:r>
            <a:r>
              <a:rPr lang="en-US" dirty="0" err="1"/>
              <a:t>gt</a:t>
            </a:r>
            <a:r>
              <a:rPr lang="en-US" dirty="0" err="1" smtClean="0"/>
              <a:t>.</a:t>
            </a:r>
            <a:endParaRPr lang="en-US" dirty="0" smtClean="0"/>
          </a:p>
          <a:p>
            <a:endParaRPr lang="en-US" dirty="0"/>
          </a:p>
          <a:p>
            <a:r>
              <a:rPr lang="en-US" dirty="0" smtClean="0"/>
              <a:t>After </a:t>
            </a:r>
            <a:r>
              <a:rPr lang="en-US" dirty="0"/>
              <a:t>that, it was called </a:t>
            </a:r>
            <a:r>
              <a:rPr lang="en-US" b="1" dirty="0"/>
              <a:t>Oak</a:t>
            </a:r>
            <a:r>
              <a:rPr lang="en-US" dirty="0"/>
              <a:t> and was developed as a part of the Green project.</a:t>
            </a:r>
          </a:p>
          <a:p>
            <a:endParaRPr lang="pt-BR" dirty="0"/>
          </a:p>
        </p:txBody>
      </p:sp>
    </p:spTree>
    <p:extLst>
      <p:ext uri="{BB962C8B-B14F-4D97-AF65-F5344CB8AC3E}">
        <p14:creationId xmlns:p14="http://schemas.microsoft.com/office/powerpoint/2010/main" val="161927916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jjs</a:t>
            </a:r>
            <a:endParaRPr lang="pt-BR" dirty="0"/>
          </a:p>
        </p:txBody>
      </p:sp>
      <p:sp>
        <p:nvSpPr>
          <p:cNvPr id="3" name="Content Placeholder 2"/>
          <p:cNvSpPr>
            <a:spLocks noGrp="1"/>
          </p:cNvSpPr>
          <p:nvPr>
            <p:ph idx="1"/>
          </p:nvPr>
        </p:nvSpPr>
        <p:spPr/>
        <p:txBody>
          <a:bodyPr/>
          <a:lstStyle/>
          <a:p>
            <a:endParaRPr lang="pt-B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36290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222601"/>
            <a:ext cx="6473942" cy="1150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827964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jconsole</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979712" y="2348880"/>
            <a:ext cx="5112568" cy="3697615"/>
          </a:xfrm>
          <a:prstGeom prst="rect">
            <a:avLst/>
          </a:prstGeom>
        </p:spPr>
      </p:pic>
    </p:spTree>
    <p:extLst>
      <p:ext uri="{BB962C8B-B14F-4D97-AF65-F5344CB8AC3E}">
        <p14:creationId xmlns:p14="http://schemas.microsoft.com/office/powerpoint/2010/main" val="23572392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jvisualvm</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547664" y="2323651"/>
            <a:ext cx="5832648" cy="3538222"/>
          </a:xfrm>
          <a:prstGeom prst="rect">
            <a:avLst/>
          </a:prstGeom>
        </p:spPr>
      </p:pic>
    </p:spTree>
    <p:extLst>
      <p:ext uri="{BB962C8B-B14F-4D97-AF65-F5344CB8AC3E}">
        <p14:creationId xmlns:p14="http://schemas.microsoft.com/office/powerpoint/2010/main" val="117209165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JVM </a:t>
            </a:r>
            <a:r>
              <a:rPr lang="pt-BR" dirty="0" err="1" smtClean="0"/>
              <a:t>Flags</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7837074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GC</a:t>
            </a:r>
            <a:endParaRPr lang="pt-BR" dirty="0"/>
          </a:p>
        </p:txBody>
      </p:sp>
      <p:sp>
        <p:nvSpPr>
          <p:cNvPr id="3" name="Espaço Reservado para Conteúdo 2"/>
          <p:cNvSpPr>
            <a:spLocks noGrp="1"/>
          </p:cNvSpPr>
          <p:nvPr>
            <p:ph idx="1"/>
          </p:nvPr>
        </p:nvSpPr>
        <p:spPr/>
        <p:txBody>
          <a:bodyPr/>
          <a:lstStyle/>
          <a:p>
            <a:r>
              <a:rPr lang="en-US" dirty="0"/>
              <a:t>-</a:t>
            </a:r>
            <a:r>
              <a:rPr lang="en-US" dirty="0" err="1"/>
              <a:t>XX:NewSize</a:t>
            </a:r>
            <a:r>
              <a:rPr lang="en-US" dirty="0"/>
              <a:t> and -</a:t>
            </a:r>
            <a:r>
              <a:rPr lang="en-US" dirty="0" err="1"/>
              <a:t>XX:MaxNewSize</a:t>
            </a:r>
            <a:endParaRPr lang="en-US" dirty="0"/>
          </a:p>
          <a:p>
            <a:r>
              <a:rPr lang="en-US" dirty="0"/>
              <a:t>-</a:t>
            </a:r>
            <a:r>
              <a:rPr lang="en-US" dirty="0" err="1"/>
              <a:t>XX:NewRatio</a:t>
            </a:r>
            <a:endParaRPr lang="en-US" dirty="0"/>
          </a:p>
          <a:p>
            <a:r>
              <a:rPr lang="en-US" dirty="0"/>
              <a:t>-</a:t>
            </a:r>
            <a:r>
              <a:rPr lang="en-US" dirty="0" err="1"/>
              <a:t>XX:SurvivorRatio</a:t>
            </a:r>
            <a:endParaRPr lang="pt-BR" dirty="0"/>
          </a:p>
        </p:txBody>
      </p:sp>
    </p:spTree>
    <p:extLst>
      <p:ext uri="{BB962C8B-B14F-4D97-AF65-F5344CB8AC3E}">
        <p14:creationId xmlns:p14="http://schemas.microsoft.com/office/powerpoint/2010/main" val="334194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MAT </a:t>
            </a:r>
            <a:r>
              <a:rPr lang="pt-BR" dirty="0" err="1" smtClean="0"/>
              <a:t>and</a:t>
            </a:r>
            <a:r>
              <a:rPr lang="pt-BR" dirty="0" smtClean="0"/>
              <a:t> GCMV</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3723254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Memory</a:t>
            </a:r>
            <a:r>
              <a:rPr lang="pt-BR" dirty="0" smtClean="0"/>
              <a:t> </a:t>
            </a:r>
            <a:r>
              <a:rPr lang="pt-BR" dirty="0" err="1" smtClean="0"/>
              <a:t>Anlyzer</a:t>
            </a:r>
            <a:r>
              <a:rPr lang="pt-BR" dirty="0" smtClean="0"/>
              <a:t> Tool</a:t>
            </a:r>
            <a:endParaRPr lang="pt-BR" dirty="0"/>
          </a:p>
        </p:txBody>
      </p:sp>
      <p:sp>
        <p:nvSpPr>
          <p:cNvPr id="3" name="Espaço Reservado para Conteúdo 2"/>
          <p:cNvSpPr>
            <a:spLocks noGrp="1"/>
          </p:cNvSpPr>
          <p:nvPr>
            <p:ph idx="1"/>
          </p:nvPr>
        </p:nvSpPr>
        <p:spPr/>
        <p:txBody>
          <a:bodyPr/>
          <a:lstStyle/>
          <a:p>
            <a:endParaRPr lang="pt-B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204864"/>
            <a:ext cx="8295134" cy="4420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14592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1400" dirty="0"/>
              <a:t>https://www.ibm.com/developerworks/java/jdk/tools/gcmv/#download</a:t>
            </a:r>
          </a:p>
        </p:txBody>
      </p:sp>
      <p:sp>
        <p:nvSpPr>
          <p:cNvPr id="3" name="Espaço Reservado para Conteúdo 2"/>
          <p:cNvSpPr>
            <a:spLocks noGrp="1"/>
          </p:cNvSpPr>
          <p:nvPr>
            <p:ph idx="1"/>
          </p:nvPr>
        </p:nvSpPr>
        <p:spPr/>
        <p:txBody>
          <a:bodyPr/>
          <a:lstStyle/>
          <a:p>
            <a:endParaRPr lang="pt-B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151" y="2348880"/>
            <a:ext cx="7431265"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28248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Using</a:t>
            </a:r>
            <a:r>
              <a:rPr lang="pt-BR" dirty="0" smtClean="0"/>
              <a:t> </a:t>
            </a:r>
            <a:r>
              <a:rPr lang="pt-BR" dirty="0" err="1" smtClean="0"/>
              <a:t>memory</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86559871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References</a:t>
            </a:r>
            <a:endParaRPr lang="pt-BR" dirty="0"/>
          </a:p>
        </p:txBody>
      </p:sp>
      <p:sp>
        <p:nvSpPr>
          <p:cNvPr id="3" name="Espaço Reservado para Conteúdo 2"/>
          <p:cNvSpPr>
            <a:spLocks noGrp="1"/>
          </p:cNvSpPr>
          <p:nvPr>
            <p:ph idx="1"/>
          </p:nvPr>
        </p:nvSpPr>
        <p:spPr/>
        <p:txBody>
          <a:bodyPr/>
          <a:lstStyle/>
          <a:p>
            <a:r>
              <a:rPr lang="pt-BR" dirty="0" smtClean="0"/>
              <a:t>Strong</a:t>
            </a:r>
          </a:p>
          <a:p>
            <a:r>
              <a:rPr lang="pt-BR" dirty="0" err="1" smtClean="0"/>
              <a:t>Weak</a:t>
            </a:r>
            <a:endParaRPr lang="pt-BR" dirty="0" smtClean="0"/>
          </a:p>
          <a:p>
            <a:r>
              <a:rPr lang="pt-BR" dirty="0" smtClean="0"/>
              <a:t>Soft</a:t>
            </a:r>
          </a:p>
          <a:p>
            <a:r>
              <a:rPr lang="pt-BR" dirty="0" err="1" smtClean="0"/>
              <a:t>Phanton</a:t>
            </a:r>
            <a:endParaRPr lang="pt-BR" dirty="0" smtClean="0"/>
          </a:p>
          <a:p>
            <a:r>
              <a:rPr lang="pt-BR" dirty="0"/>
              <a:t>-XX:+</a:t>
            </a:r>
            <a:r>
              <a:rPr lang="pt-BR" dirty="0" err="1"/>
              <a:t>PrintReferenceGC</a:t>
            </a:r>
            <a:endParaRPr lang="pt-BR" dirty="0"/>
          </a:p>
        </p:txBody>
      </p:sp>
    </p:spTree>
    <p:extLst>
      <p:ext uri="{BB962C8B-B14F-4D97-AF65-F5344CB8AC3E}">
        <p14:creationId xmlns:p14="http://schemas.microsoft.com/office/powerpoint/2010/main" val="3841847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1946</TotalTime>
  <Words>1270</Words>
  <Application>Microsoft Office PowerPoint</Application>
  <PresentationFormat>Apresentação na tela (4:3)</PresentationFormat>
  <Paragraphs>343</Paragraphs>
  <Slides>134</Slides>
  <Notes>0</Notes>
  <HiddenSlides>0</HiddenSlides>
  <MMClips>0</MMClips>
  <ScaleCrop>false</ScaleCrop>
  <HeadingPairs>
    <vt:vector size="4" baseType="variant">
      <vt:variant>
        <vt:lpstr>Tema</vt:lpstr>
      </vt:variant>
      <vt:variant>
        <vt:i4>1</vt:i4>
      </vt:variant>
      <vt:variant>
        <vt:lpstr>Títulos de slides</vt:lpstr>
      </vt:variant>
      <vt:variant>
        <vt:i4>134</vt:i4>
      </vt:variant>
    </vt:vector>
  </HeadingPairs>
  <TitlesOfParts>
    <vt:vector size="135" baseType="lpstr">
      <vt:lpstr>Austin</vt:lpstr>
      <vt:lpstr>Alta Performance com Java</vt:lpstr>
      <vt:lpstr>Apresentação</vt:lpstr>
      <vt:lpstr>O curso</vt:lpstr>
      <vt:lpstr>Conteúdo</vt:lpstr>
      <vt:lpstr>Conteúdo</vt:lpstr>
      <vt:lpstr>The Java Technology</vt:lpstr>
      <vt:lpstr>What is?</vt:lpstr>
      <vt:lpstr>History of Java Technology</vt:lpstr>
      <vt:lpstr>Green Team</vt:lpstr>
      <vt:lpstr>Green Team</vt:lpstr>
      <vt:lpstr>Why OAK?</vt:lpstr>
      <vt:lpstr>Why Java?</vt:lpstr>
      <vt:lpstr>Nothing new</vt:lpstr>
      <vt:lpstr>Versions</vt:lpstr>
      <vt:lpstr>To promote and support community involvement in the development, adoption and evangelism of OpenJDK projects</vt:lpstr>
      <vt:lpstr>Codebase OpenJdk</vt:lpstr>
      <vt:lpstr>Nowadays</vt:lpstr>
      <vt:lpstr>JCP and JSR</vt:lpstr>
      <vt:lpstr>JDK Enhancement Proposal</vt:lpstr>
      <vt:lpstr>Meta-circular and dynamics languages</vt:lpstr>
      <vt:lpstr>GitHub</vt:lpstr>
      <vt:lpstr>TIOB TIOBE checks more than 300 million lines of software code for its customers world-wide, real-time, each day.</vt:lpstr>
      <vt:lpstr>IEEE is the world's largest professional association dedicated to advancing technological innovation and excellence for the benefit of humanity.</vt:lpstr>
      <vt:lpstr>Radar thoughtworks</vt:lpstr>
      <vt:lpstr>Job market</vt:lpstr>
      <vt:lpstr>Apresentação do PowerPoint</vt:lpstr>
      <vt:lpstr>www.apinfo.com</vt:lpstr>
      <vt:lpstr>Some companies</vt:lpstr>
      <vt:lpstr>How to surf current wave</vt:lpstr>
      <vt:lpstr>This makes the differences </vt:lpstr>
      <vt:lpstr>Performance</vt:lpstr>
      <vt:lpstr>What is?</vt:lpstr>
      <vt:lpstr>When testing?</vt:lpstr>
      <vt:lpstr>Where is bottleneck?</vt:lpstr>
      <vt:lpstr>Tools</vt:lpstr>
      <vt:lpstr>Tests</vt:lpstr>
      <vt:lpstr>Which helps</vt:lpstr>
      <vt:lpstr>Benchmark</vt:lpstr>
      <vt:lpstr>Which mesuare</vt:lpstr>
      <vt:lpstr>Stress Testing</vt:lpstr>
      <vt:lpstr>Scalability</vt:lpstr>
      <vt:lpstr>Throughput</vt:lpstr>
      <vt:lpstr>What is that?</vt:lpstr>
      <vt:lpstr>Response Time</vt:lpstr>
      <vt:lpstr>Latency</vt:lpstr>
      <vt:lpstr>Tips</vt:lpstr>
      <vt:lpstr>JVM Architectura</vt:lpstr>
      <vt:lpstr>Overview</vt:lpstr>
      <vt:lpstr>Memory model</vt:lpstr>
      <vt:lpstr>Modelo de memória</vt:lpstr>
      <vt:lpstr>Apresentação do PowerPoint</vt:lpstr>
      <vt:lpstr>Apresentação do PowerPoint</vt:lpstr>
      <vt:lpstr>Out of memory errors</vt:lpstr>
      <vt:lpstr>Flags that can help</vt:lpstr>
      <vt:lpstr>Garbage Collector</vt:lpstr>
      <vt:lpstr>Garbage Collector</vt:lpstr>
      <vt:lpstr>Apresentação do PowerPoint</vt:lpstr>
      <vt:lpstr>Kinds of GC</vt:lpstr>
      <vt:lpstr>Apresentação do PowerPoint</vt:lpstr>
      <vt:lpstr>Apresentação do PowerPoint</vt:lpstr>
      <vt:lpstr>G1</vt:lpstr>
      <vt:lpstr>Java threads, jni references, static and local variables</vt:lpstr>
      <vt:lpstr>Apresentação do PowerPoint</vt:lpstr>
      <vt:lpstr>Size of Java instances variables</vt:lpstr>
      <vt:lpstr>How much memory hold a object?</vt:lpstr>
      <vt:lpstr>Compressed OOPS</vt:lpstr>
      <vt:lpstr>Memory leak</vt:lpstr>
      <vt:lpstr>Flags</vt:lpstr>
      <vt:lpstr>Classloader</vt:lpstr>
      <vt:lpstr>Apresentação do PowerPoint</vt:lpstr>
      <vt:lpstr>Apresentação do PowerPoint</vt:lpstr>
      <vt:lpstr>Reloading</vt:lpstr>
      <vt:lpstr>Retained </vt:lpstr>
      <vt:lpstr>Java EE delegation model</vt:lpstr>
      <vt:lpstr>Errors and possible solutions</vt:lpstr>
      <vt:lpstr>JIT</vt:lpstr>
      <vt:lpstr>Modes</vt:lpstr>
      <vt:lpstr>Strategy</vt:lpstr>
      <vt:lpstr>Just in time compilation</vt:lpstr>
      <vt:lpstr>JITWatch</vt:lpstr>
      <vt:lpstr>Execution engine</vt:lpstr>
      <vt:lpstr>Bytecode</vt:lpstr>
      <vt:lpstr>The jdk tools</vt:lpstr>
      <vt:lpstr>jcmd</vt:lpstr>
      <vt:lpstr>JPS</vt:lpstr>
      <vt:lpstr>jstat</vt:lpstr>
      <vt:lpstr>jdeps</vt:lpstr>
      <vt:lpstr>javap</vt:lpstr>
      <vt:lpstr>jrunscript</vt:lpstr>
      <vt:lpstr>jjs</vt:lpstr>
      <vt:lpstr>jconsole</vt:lpstr>
      <vt:lpstr>jvisualvm</vt:lpstr>
      <vt:lpstr>JVM Flags</vt:lpstr>
      <vt:lpstr>GC</vt:lpstr>
      <vt:lpstr>MAT and GCMV</vt:lpstr>
      <vt:lpstr>Memory Anlyzer Tool</vt:lpstr>
      <vt:lpstr>https://www.ibm.com/developerworks/java/jdk/tools/gcmv/#download</vt:lpstr>
      <vt:lpstr>Using memory</vt:lpstr>
      <vt:lpstr>References</vt:lpstr>
      <vt:lpstr>Weak</vt:lpstr>
      <vt:lpstr>Soft</vt:lpstr>
      <vt:lpstr>Soft</vt:lpstr>
      <vt:lpstr>Phantom</vt:lpstr>
      <vt:lpstr>Finalize - Guardian</vt:lpstr>
      <vt:lpstr>FileInputStream</vt:lpstr>
      <vt:lpstr>Chain of finalazers</vt:lpstr>
      <vt:lpstr>Method factory /Flyweight</vt:lpstr>
      <vt:lpstr>No instanciable classes</vt:lpstr>
      <vt:lpstr>Lazy initialization</vt:lpstr>
      <vt:lpstr>Singleton</vt:lpstr>
      <vt:lpstr>Singleton enum</vt:lpstr>
      <vt:lpstr>Thread local</vt:lpstr>
      <vt:lpstr>String</vt:lpstr>
      <vt:lpstr>Micro benchmark  </vt:lpstr>
      <vt:lpstr>Examples on JMH</vt:lpstr>
      <vt:lpstr>Application Web performance</vt:lpstr>
      <vt:lpstr>Tips</vt:lpstr>
      <vt:lpstr>Agent</vt:lpstr>
      <vt:lpstr>Github </vt:lpstr>
      <vt:lpstr>Aop</vt:lpstr>
      <vt:lpstr>github</vt:lpstr>
      <vt:lpstr>EJB / RMI</vt:lpstr>
      <vt:lpstr>Arquitetura</vt:lpstr>
      <vt:lpstr>Three layers</vt:lpstr>
      <vt:lpstr>BoundedContext</vt:lpstr>
      <vt:lpstr>Events and jms</vt:lpstr>
      <vt:lpstr>Where is the microservices?</vt:lpstr>
      <vt:lpstr>Agile manifesto</vt:lpstr>
      <vt:lpstr>Apresentação do PowerPoint</vt:lpstr>
      <vt:lpstr>Scrum</vt:lpstr>
      <vt:lpstr>Apresentação do PowerPoint</vt:lpstr>
      <vt:lpstr>XP</vt:lpstr>
      <vt:lpstr>Practices</vt:lpstr>
      <vt:lpstr>Clean code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Alta Performance com Java</dc:title>
  <dc:creator>Auxiliadora</dc:creator>
  <cp:lastModifiedBy>Auxiliadora</cp:lastModifiedBy>
  <cp:revision>252</cp:revision>
  <dcterms:created xsi:type="dcterms:W3CDTF">2015-05-10T22:13:21Z</dcterms:created>
  <dcterms:modified xsi:type="dcterms:W3CDTF">2015-05-23T03:54:34Z</dcterms:modified>
</cp:coreProperties>
</file>